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1" r:id="rId4"/>
    <p:sldId id="259" r:id="rId5"/>
    <p:sldId id="267" r:id="rId6"/>
    <p:sldId id="268" r:id="rId7"/>
    <p:sldId id="262" r:id="rId8"/>
    <p:sldId id="307" r:id="rId9"/>
    <p:sldId id="271" r:id="rId10"/>
    <p:sldId id="311" r:id="rId11"/>
    <p:sldId id="332" r:id="rId12"/>
    <p:sldId id="333" r:id="rId13"/>
    <p:sldId id="343" r:id="rId14"/>
    <p:sldId id="308" r:id="rId15"/>
    <p:sldId id="334" r:id="rId16"/>
    <p:sldId id="287" r:id="rId17"/>
    <p:sldId id="344" r:id="rId18"/>
    <p:sldId id="309" r:id="rId19"/>
    <p:sldId id="335" r:id="rId20"/>
    <p:sldId id="337" r:id="rId21"/>
    <p:sldId id="310" r:id="rId22"/>
    <p:sldId id="338" r:id="rId23"/>
    <p:sldId id="339" r:id="rId24"/>
    <p:sldId id="342" r:id="rId25"/>
    <p:sldId id="312" r:id="rId26"/>
    <p:sldId id="321" r:id="rId27"/>
    <p:sldId id="322" r:id="rId28"/>
    <p:sldId id="323" r:id="rId29"/>
    <p:sldId id="325" r:id="rId30"/>
    <p:sldId id="329" r:id="rId31"/>
    <p:sldId id="326" r:id="rId32"/>
    <p:sldId id="327" r:id="rId33"/>
    <p:sldId id="330" r:id="rId34"/>
    <p:sldId id="331" r:id="rId35"/>
    <p:sldId id="313" r:id="rId36"/>
    <p:sldId id="319" r:id="rId37"/>
    <p:sldId id="314" r:id="rId38"/>
    <p:sldId id="317" r:id="rId39"/>
    <p:sldId id="315" r:id="rId40"/>
    <p:sldId id="318" r:id="rId41"/>
    <p:sldId id="266" r:id="rId42"/>
    <p:sldId id="306" r:id="rId43"/>
    <p:sldId id="277" r:id="rId44"/>
    <p:sldId id="316" r:id="rId45"/>
    <p:sldId id="320" r:id="rId46"/>
    <p:sldId id="281" r:id="rId4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CE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971" autoAdjust="0"/>
  </p:normalViewPr>
  <p:slideViewPr>
    <p:cSldViewPr>
      <p:cViewPr varScale="1">
        <p:scale>
          <a:sx n="67" d="100"/>
          <a:sy n="67" d="100"/>
        </p:scale>
        <p:origin x="-14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1B188F-E9A9-4D01-AD9A-3DBD46CA9402}" type="doc">
      <dgm:prSet loTypeId="urn:microsoft.com/office/officeart/2005/8/layout/vProcess5" loCatId="process" qsTypeId="urn:microsoft.com/office/officeart/2005/8/quickstyle/simple1" qsCatId="simple" csTypeId="urn:microsoft.com/office/officeart/2005/8/colors/colorful1#1" csCatId="colorful"/>
      <dgm:spPr/>
      <dgm:t>
        <a:bodyPr/>
        <a:lstStyle/>
        <a:p>
          <a:endParaRPr lang="pt-BR"/>
        </a:p>
      </dgm:t>
    </dgm:pt>
    <dgm:pt modelId="{AF820EE2-FBB6-4AC5-98D7-FBC7E4F74E81}">
      <dgm:prSet/>
      <dgm:spPr/>
      <dgm:t>
        <a:bodyPr/>
        <a:lstStyle/>
        <a:p>
          <a:pPr rtl="0"/>
          <a:r>
            <a:rPr lang="pt-BR" dirty="0" smtClean="0"/>
            <a:t>Contextualização</a:t>
          </a:r>
          <a:endParaRPr lang="pt-BR" dirty="0"/>
        </a:p>
      </dgm:t>
    </dgm:pt>
    <dgm:pt modelId="{2018A038-9A00-4467-87D1-6A855006B911}" type="parTrans" cxnId="{36F6B630-A453-4CCA-A1CC-EFFBF82253CF}">
      <dgm:prSet/>
      <dgm:spPr/>
      <dgm:t>
        <a:bodyPr/>
        <a:lstStyle/>
        <a:p>
          <a:endParaRPr lang="pt-BR"/>
        </a:p>
      </dgm:t>
    </dgm:pt>
    <dgm:pt modelId="{C5C2038D-E1A5-4AE1-90A2-32430DDE4347}" type="sibTrans" cxnId="{36F6B630-A453-4CCA-A1CC-EFFBF82253CF}">
      <dgm:prSet/>
      <dgm:spPr/>
      <dgm:t>
        <a:bodyPr/>
        <a:lstStyle/>
        <a:p>
          <a:endParaRPr lang="pt-BR"/>
        </a:p>
      </dgm:t>
    </dgm:pt>
    <dgm:pt modelId="{3DEE9BDB-0A0B-4C07-A9A2-A503A77E17DF}">
      <dgm:prSet/>
      <dgm:spPr/>
      <dgm:t>
        <a:bodyPr/>
        <a:lstStyle/>
        <a:p>
          <a:pPr rtl="0"/>
          <a:r>
            <a:rPr lang="pt-BR" dirty="0" smtClean="0"/>
            <a:t>Deficiências</a:t>
          </a:r>
          <a:endParaRPr lang="pt-BR" dirty="0"/>
        </a:p>
      </dgm:t>
    </dgm:pt>
    <dgm:pt modelId="{D5F7BC04-8B13-4BD7-9564-1549303954BD}" type="parTrans" cxnId="{D23037D0-2670-4088-A78C-23089CD68DFB}">
      <dgm:prSet/>
      <dgm:spPr/>
      <dgm:t>
        <a:bodyPr/>
        <a:lstStyle/>
        <a:p>
          <a:endParaRPr lang="pt-BR"/>
        </a:p>
      </dgm:t>
    </dgm:pt>
    <dgm:pt modelId="{01DA4692-DEE5-4478-8718-9C2F58DC9788}" type="sibTrans" cxnId="{D23037D0-2670-4088-A78C-23089CD68DFB}">
      <dgm:prSet/>
      <dgm:spPr/>
      <dgm:t>
        <a:bodyPr/>
        <a:lstStyle/>
        <a:p>
          <a:endParaRPr lang="pt-BR"/>
        </a:p>
      </dgm:t>
    </dgm:pt>
    <dgm:pt modelId="{6DEE6893-90BD-4D2B-B999-0E72FC4B0C28}">
      <dgm:prSet/>
      <dgm:spPr/>
      <dgm:t>
        <a:bodyPr/>
        <a:lstStyle/>
        <a:p>
          <a:pPr rtl="0"/>
          <a:r>
            <a:rPr lang="pt-BR" dirty="0" smtClean="0"/>
            <a:t>Iniciativas</a:t>
          </a:r>
          <a:endParaRPr lang="pt-BR" dirty="0"/>
        </a:p>
      </dgm:t>
    </dgm:pt>
    <dgm:pt modelId="{34C46ADE-FA53-4A2E-B09F-B00D1792F9D6}" type="parTrans" cxnId="{647C6F11-F637-479B-8398-EE6C6150DECD}">
      <dgm:prSet/>
      <dgm:spPr/>
      <dgm:t>
        <a:bodyPr/>
        <a:lstStyle/>
        <a:p>
          <a:endParaRPr lang="pt-BR"/>
        </a:p>
      </dgm:t>
    </dgm:pt>
    <dgm:pt modelId="{E0432DAE-C964-4A7B-B048-C010424D0700}" type="sibTrans" cxnId="{647C6F11-F637-479B-8398-EE6C6150DECD}">
      <dgm:prSet/>
      <dgm:spPr/>
      <dgm:t>
        <a:bodyPr/>
        <a:lstStyle/>
        <a:p>
          <a:endParaRPr lang="pt-BR"/>
        </a:p>
      </dgm:t>
    </dgm:pt>
    <dgm:pt modelId="{FA49AE4D-F7BE-4013-B27B-D153E126F1A3}">
      <dgm:prSet/>
      <dgm:spPr/>
      <dgm:t>
        <a:bodyPr/>
        <a:lstStyle/>
        <a:p>
          <a:pPr rtl="0"/>
          <a:r>
            <a:rPr lang="pt-BR" dirty="0" smtClean="0"/>
            <a:t>Conclusão</a:t>
          </a:r>
          <a:endParaRPr lang="pt-BR" dirty="0"/>
        </a:p>
      </dgm:t>
    </dgm:pt>
    <dgm:pt modelId="{356CB71D-DB19-4B26-9531-155E6A70820D}" type="parTrans" cxnId="{5556B812-1470-4650-B4F2-4EFF7AE06500}">
      <dgm:prSet/>
      <dgm:spPr/>
      <dgm:t>
        <a:bodyPr/>
        <a:lstStyle/>
        <a:p>
          <a:endParaRPr lang="pt-BR"/>
        </a:p>
      </dgm:t>
    </dgm:pt>
    <dgm:pt modelId="{7E279F27-EC46-4327-80F6-298819446169}" type="sibTrans" cxnId="{5556B812-1470-4650-B4F2-4EFF7AE06500}">
      <dgm:prSet/>
      <dgm:spPr/>
      <dgm:t>
        <a:bodyPr/>
        <a:lstStyle/>
        <a:p>
          <a:endParaRPr lang="pt-BR"/>
        </a:p>
      </dgm:t>
    </dgm:pt>
    <dgm:pt modelId="{CCC30908-7765-430D-A49A-4CC89D341228}" type="pres">
      <dgm:prSet presAssocID="{4A1B188F-E9A9-4D01-AD9A-3DBD46CA94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185F9C5-C5E2-43EA-952C-CE09FF86B953}" type="pres">
      <dgm:prSet presAssocID="{4A1B188F-E9A9-4D01-AD9A-3DBD46CA9402}" presName="dummyMaxCanvas" presStyleCnt="0">
        <dgm:presLayoutVars/>
      </dgm:prSet>
      <dgm:spPr/>
    </dgm:pt>
    <dgm:pt modelId="{398375E2-E920-4C02-943E-8AAA50405A85}" type="pres">
      <dgm:prSet presAssocID="{4A1B188F-E9A9-4D01-AD9A-3DBD46CA9402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69EED94-15DD-48A3-BAA6-E733E0B0C638}" type="pres">
      <dgm:prSet presAssocID="{4A1B188F-E9A9-4D01-AD9A-3DBD46CA9402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290E740-AA7F-40EB-A466-9A6C0AAFB23A}" type="pres">
      <dgm:prSet presAssocID="{4A1B188F-E9A9-4D01-AD9A-3DBD46CA9402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454AC4F-7F90-406F-9064-39A8B42B64C1}" type="pres">
      <dgm:prSet presAssocID="{4A1B188F-E9A9-4D01-AD9A-3DBD46CA9402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1C48304-E4BA-4DEB-9C83-15115862BF5D}" type="pres">
      <dgm:prSet presAssocID="{4A1B188F-E9A9-4D01-AD9A-3DBD46CA9402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B443EFA-A694-47AE-B6E7-06784C8C52BE}" type="pres">
      <dgm:prSet presAssocID="{4A1B188F-E9A9-4D01-AD9A-3DBD46CA9402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19079AC-CC8D-49C8-94D2-5ED7A05F71D8}" type="pres">
      <dgm:prSet presAssocID="{4A1B188F-E9A9-4D01-AD9A-3DBD46CA9402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B2FA283-25E6-496B-9C05-648F2608703D}" type="pres">
      <dgm:prSet presAssocID="{4A1B188F-E9A9-4D01-AD9A-3DBD46CA9402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D0D7945-C6D0-4D81-A453-251B174D0A77}" type="pres">
      <dgm:prSet presAssocID="{4A1B188F-E9A9-4D01-AD9A-3DBD46CA9402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770BF81-40E2-4705-AAFF-1CAC7F2D78D2}" type="pres">
      <dgm:prSet presAssocID="{4A1B188F-E9A9-4D01-AD9A-3DBD46CA9402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E5C5C5B-3B1E-4F24-AC9F-4D185D1AAB54}" type="pres">
      <dgm:prSet presAssocID="{4A1B188F-E9A9-4D01-AD9A-3DBD46CA9402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5556B812-1470-4650-B4F2-4EFF7AE06500}" srcId="{4A1B188F-E9A9-4D01-AD9A-3DBD46CA9402}" destId="{FA49AE4D-F7BE-4013-B27B-D153E126F1A3}" srcOrd="3" destOrd="0" parTransId="{356CB71D-DB19-4B26-9531-155E6A70820D}" sibTransId="{7E279F27-EC46-4327-80F6-298819446169}"/>
    <dgm:cxn modelId="{647C6F11-F637-479B-8398-EE6C6150DECD}" srcId="{4A1B188F-E9A9-4D01-AD9A-3DBD46CA9402}" destId="{6DEE6893-90BD-4D2B-B999-0E72FC4B0C28}" srcOrd="2" destOrd="0" parTransId="{34C46ADE-FA53-4A2E-B09F-B00D1792F9D6}" sibTransId="{E0432DAE-C964-4A7B-B048-C010424D0700}"/>
    <dgm:cxn modelId="{E2B1C4D4-2DCD-447B-A793-894AEBE4B867}" type="presOf" srcId="{4A1B188F-E9A9-4D01-AD9A-3DBD46CA9402}" destId="{CCC30908-7765-430D-A49A-4CC89D341228}" srcOrd="0" destOrd="0" presId="urn:microsoft.com/office/officeart/2005/8/layout/vProcess5"/>
    <dgm:cxn modelId="{7C148E05-9709-449E-88E5-61E18B575B7C}" type="presOf" srcId="{6DEE6893-90BD-4D2B-B999-0E72FC4B0C28}" destId="{C770BF81-40E2-4705-AAFF-1CAC7F2D78D2}" srcOrd="1" destOrd="0" presId="urn:microsoft.com/office/officeart/2005/8/layout/vProcess5"/>
    <dgm:cxn modelId="{5A97B971-8102-4A75-8494-1CF6AE909017}" type="presOf" srcId="{E0432DAE-C964-4A7B-B048-C010424D0700}" destId="{119079AC-CC8D-49C8-94D2-5ED7A05F71D8}" srcOrd="0" destOrd="0" presId="urn:microsoft.com/office/officeart/2005/8/layout/vProcess5"/>
    <dgm:cxn modelId="{AC0D05E6-4D67-4AC8-848B-0C5A598437A6}" type="presOf" srcId="{3DEE9BDB-0A0B-4C07-A9A2-A503A77E17DF}" destId="{B69EED94-15DD-48A3-BAA6-E733E0B0C638}" srcOrd="0" destOrd="0" presId="urn:microsoft.com/office/officeart/2005/8/layout/vProcess5"/>
    <dgm:cxn modelId="{7562B18A-A18F-4F61-8A5E-3485CE36BE34}" type="presOf" srcId="{6DEE6893-90BD-4D2B-B999-0E72FC4B0C28}" destId="{1290E740-AA7F-40EB-A466-9A6C0AAFB23A}" srcOrd="0" destOrd="0" presId="urn:microsoft.com/office/officeart/2005/8/layout/vProcess5"/>
    <dgm:cxn modelId="{3C03B1C3-9F5D-4B0F-B988-275E3FE743D5}" type="presOf" srcId="{01DA4692-DEE5-4478-8718-9C2F58DC9788}" destId="{8B443EFA-A694-47AE-B6E7-06784C8C52BE}" srcOrd="0" destOrd="0" presId="urn:microsoft.com/office/officeart/2005/8/layout/vProcess5"/>
    <dgm:cxn modelId="{79C443A4-6DC4-4C99-99E2-861569F0DE2A}" type="presOf" srcId="{C5C2038D-E1A5-4AE1-90A2-32430DDE4347}" destId="{D1C48304-E4BA-4DEB-9C83-15115862BF5D}" srcOrd="0" destOrd="0" presId="urn:microsoft.com/office/officeart/2005/8/layout/vProcess5"/>
    <dgm:cxn modelId="{36F6B630-A453-4CCA-A1CC-EFFBF82253CF}" srcId="{4A1B188F-E9A9-4D01-AD9A-3DBD46CA9402}" destId="{AF820EE2-FBB6-4AC5-98D7-FBC7E4F74E81}" srcOrd="0" destOrd="0" parTransId="{2018A038-9A00-4467-87D1-6A855006B911}" sibTransId="{C5C2038D-E1A5-4AE1-90A2-32430DDE4347}"/>
    <dgm:cxn modelId="{C5307C45-341D-498D-8514-B9E451653B63}" type="presOf" srcId="{AF820EE2-FBB6-4AC5-98D7-FBC7E4F74E81}" destId="{398375E2-E920-4C02-943E-8AAA50405A85}" srcOrd="0" destOrd="0" presId="urn:microsoft.com/office/officeart/2005/8/layout/vProcess5"/>
    <dgm:cxn modelId="{E1B00F24-97F7-4055-8B74-1D7E4967E06E}" type="presOf" srcId="{3DEE9BDB-0A0B-4C07-A9A2-A503A77E17DF}" destId="{0D0D7945-C6D0-4D81-A453-251B174D0A77}" srcOrd="1" destOrd="0" presId="urn:microsoft.com/office/officeart/2005/8/layout/vProcess5"/>
    <dgm:cxn modelId="{8E9F672F-849F-4A2A-A052-AFE8C4366593}" type="presOf" srcId="{FA49AE4D-F7BE-4013-B27B-D153E126F1A3}" destId="{2E5C5C5B-3B1E-4F24-AC9F-4D185D1AAB54}" srcOrd="1" destOrd="0" presId="urn:microsoft.com/office/officeart/2005/8/layout/vProcess5"/>
    <dgm:cxn modelId="{D23037D0-2670-4088-A78C-23089CD68DFB}" srcId="{4A1B188F-E9A9-4D01-AD9A-3DBD46CA9402}" destId="{3DEE9BDB-0A0B-4C07-A9A2-A503A77E17DF}" srcOrd="1" destOrd="0" parTransId="{D5F7BC04-8B13-4BD7-9564-1549303954BD}" sibTransId="{01DA4692-DEE5-4478-8718-9C2F58DC9788}"/>
    <dgm:cxn modelId="{84D0A13E-9CC2-4AA7-996E-E93C6892E6E2}" type="presOf" srcId="{AF820EE2-FBB6-4AC5-98D7-FBC7E4F74E81}" destId="{1B2FA283-25E6-496B-9C05-648F2608703D}" srcOrd="1" destOrd="0" presId="urn:microsoft.com/office/officeart/2005/8/layout/vProcess5"/>
    <dgm:cxn modelId="{3536BE15-B46A-4F36-9E3D-6E2EDB471244}" type="presOf" srcId="{FA49AE4D-F7BE-4013-B27B-D153E126F1A3}" destId="{9454AC4F-7F90-406F-9064-39A8B42B64C1}" srcOrd="0" destOrd="0" presId="urn:microsoft.com/office/officeart/2005/8/layout/vProcess5"/>
    <dgm:cxn modelId="{5FAE9CC7-223B-466D-9D1B-5F3123CC3FF5}" type="presParOf" srcId="{CCC30908-7765-430D-A49A-4CC89D341228}" destId="{2185F9C5-C5E2-43EA-952C-CE09FF86B953}" srcOrd="0" destOrd="0" presId="urn:microsoft.com/office/officeart/2005/8/layout/vProcess5"/>
    <dgm:cxn modelId="{A15839A6-B934-4157-A744-1C267C8469A1}" type="presParOf" srcId="{CCC30908-7765-430D-A49A-4CC89D341228}" destId="{398375E2-E920-4C02-943E-8AAA50405A85}" srcOrd="1" destOrd="0" presId="urn:microsoft.com/office/officeart/2005/8/layout/vProcess5"/>
    <dgm:cxn modelId="{F826BF27-7DF9-4268-947D-79986E591D35}" type="presParOf" srcId="{CCC30908-7765-430D-A49A-4CC89D341228}" destId="{B69EED94-15DD-48A3-BAA6-E733E0B0C638}" srcOrd="2" destOrd="0" presId="urn:microsoft.com/office/officeart/2005/8/layout/vProcess5"/>
    <dgm:cxn modelId="{73A4C2DF-AFB9-4CBE-9251-58A6FF4A9D65}" type="presParOf" srcId="{CCC30908-7765-430D-A49A-4CC89D341228}" destId="{1290E740-AA7F-40EB-A466-9A6C0AAFB23A}" srcOrd="3" destOrd="0" presId="urn:microsoft.com/office/officeart/2005/8/layout/vProcess5"/>
    <dgm:cxn modelId="{85B5A7C2-9071-40A6-8F3B-48A3F5DBBB9D}" type="presParOf" srcId="{CCC30908-7765-430D-A49A-4CC89D341228}" destId="{9454AC4F-7F90-406F-9064-39A8B42B64C1}" srcOrd="4" destOrd="0" presId="urn:microsoft.com/office/officeart/2005/8/layout/vProcess5"/>
    <dgm:cxn modelId="{EB41F9E7-29B9-4558-BD65-AD5B9A401563}" type="presParOf" srcId="{CCC30908-7765-430D-A49A-4CC89D341228}" destId="{D1C48304-E4BA-4DEB-9C83-15115862BF5D}" srcOrd="5" destOrd="0" presId="urn:microsoft.com/office/officeart/2005/8/layout/vProcess5"/>
    <dgm:cxn modelId="{375F6BC2-A5A7-4FFB-A095-3045A3EEF384}" type="presParOf" srcId="{CCC30908-7765-430D-A49A-4CC89D341228}" destId="{8B443EFA-A694-47AE-B6E7-06784C8C52BE}" srcOrd="6" destOrd="0" presId="urn:microsoft.com/office/officeart/2005/8/layout/vProcess5"/>
    <dgm:cxn modelId="{466273B6-80E1-4196-8D67-8D521A261E83}" type="presParOf" srcId="{CCC30908-7765-430D-A49A-4CC89D341228}" destId="{119079AC-CC8D-49C8-94D2-5ED7A05F71D8}" srcOrd="7" destOrd="0" presId="urn:microsoft.com/office/officeart/2005/8/layout/vProcess5"/>
    <dgm:cxn modelId="{F302B2F9-C02A-49BD-AEF7-4F14D4CA4A6D}" type="presParOf" srcId="{CCC30908-7765-430D-A49A-4CC89D341228}" destId="{1B2FA283-25E6-496B-9C05-648F2608703D}" srcOrd="8" destOrd="0" presId="urn:microsoft.com/office/officeart/2005/8/layout/vProcess5"/>
    <dgm:cxn modelId="{D89EF669-5C95-4DA6-94AE-DB74978307B3}" type="presParOf" srcId="{CCC30908-7765-430D-A49A-4CC89D341228}" destId="{0D0D7945-C6D0-4D81-A453-251B174D0A77}" srcOrd="9" destOrd="0" presId="urn:microsoft.com/office/officeart/2005/8/layout/vProcess5"/>
    <dgm:cxn modelId="{3D86A43D-7217-4F50-9951-6851A9C564CF}" type="presParOf" srcId="{CCC30908-7765-430D-A49A-4CC89D341228}" destId="{C770BF81-40E2-4705-AAFF-1CAC7F2D78D2}" srcOrd="10" destOrd="0" presId="urn:microsoft.com/office/officeart/2005/8/layout/vProcess5"/>
    <dgm:cxn modelId="{C3E948E7-9002-4AD9-8B5F-D5E5F2FCA5C0}" type="presParOf" srcId="{CCC30908-7765-430D-A49A-4CC89D341228}" destId="{2E5C5C5B-3B1E-4F24-AC9F-4D185D1AAB5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C88518-DB8D-46E7-9F84-DDAAFB11B498}" type="doc">
      <dgm:prSet loTypeId="urn:microsoft.com/office/officeart/2005/8/layout/pList1#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pt-BR"/>
        </a:p>
      </dgm:t>
    </dgm:pt>
    <dgm:pt modelId="{8BE21588-2B7F-4D9D-9BAF-C912ACD65390}">
      <dgm:prSet/>
      <dgm:spPr/>
      <dgm:t>
        <a:bodyPr/>
        <a:lstStyle/>
        <a:p>
          <a:pPr rtl="0"/>
          <a:r>
            <a:rPr lang="pt-BR" dirty="0" smtClean="0"/>
            <a:t>Avaliação de jogos</a:t>
          </a:r>
          <a:endParaRPr lang="pt-BR" dirty="0"/>
        </a:p>
      </dgm:t>
    </dgm:pt>
    <dgm:pt modelId="{BBEA8F22-9537-487D-AFD5-72EAB09C88E5}" type="parTrans" cxnId="{C488F0F8-64BA-4D1A-A716-3AFC5D7D4778}">
      <dgm:prSet/>
      <dgm:spPr/>
      <dgm:t>
        <a:bodyPr/>
        <a:lstStyle/>
        <a:p>
          <a:endParaRPr lang="pt-BR"/>
        </a:p>
      </dgm:t>
    </dgm:pt>
    <dgm:pt modelId="{AAFC1196-AC30-4596-BAEF-5BBF0876686B}" type="sibTrans" cxnId="{C488F0F8-64BA-4D1A-A716-3AFC5D7D4778}">
      <dgm:prSet/>
      <dgm:spPr/>
      <dgm:t>
        <a:bodyPr/>
        <a:lstStyle/>
        <a:p>
          <a:endParaRPr lang="pt-BR"/>
        </a:p>
      </dgm:t>
    </dgm:pt>
    <dgm:pt modelId="{E9A458C3-2EAB-4211-BAE2-8B9BFEDEF459}">
      <dgm:prSet/>
      <dgm:spPr>
        <a:ln w="38100"/>
      </dgm:spPr>
      <dgm:t>
        <a:bodyPr/>
        <a:lstStyle/>
        <a:p>
          <a:pPr rtl="0"/>
          <a:r>
            <a:rPr lang="pt-BR" dirty="0" smtClean="0"/>
            <a:t>Troca de conhecimento</a:t>
          </a:r>
          <a:endParaRPr lang="pt-BR" dirty="0"/>
        </a:p>
      </dgm:t>
    </dgm:pt>
    <dgm:pt modelId="{3518C2BA-66EA-4EEB-923E-C15379C9BE49}" type="parTrans" cxnId="{F7FEB104-21F7-4197-9753-567436372C7F}">
      <dgm:prSet/>
      <dgm:spPr/>
      <dgm:t>
        <a:bodyPr/>
        <a:lstStyle/>
        <a:p>
          <a:endParaRPr lang="pt-BR"/>
        </a:p>
      </dgm:t>
    </dgm:pt>
    <dgm:pt modelId="{D5950432-D677-4B1B-9CF3-9A52EFC9B19E}" type="sibTrans" cxnId="{F7FEB104-21F7-4197-9753-567436372C7F}">
      <dgm:prSet/>
      <dgm:spPr/>
      <dgm:t>
        <a:bodyPr/>
        <a:lstStyle/>
        <a:p>
          <a:endParaRPr lang="pt-BR"/>
        </a:p>
      </dgm:t>
    </dgm:pt>
    <dgm:pt modelId="{66590C0A-091F-4CD8-87AE-83E5ABF2A6B7}">
      <dgm:prSet/>
      <dgm:spPr/>
      <dgm:t>
        <a:bodyPr/>
        <a:lstStyle/>
        <a:p>
          <a:pPr rtl="0"/>
          <a:r>
            <a:rPr lang="pt-BR" dirty="0" smtClean="0"/>
            <a:t>Fomento</a:t>
          </a:r>
          <a:endParaRPr lang="pt-BR" dirty="0"/>
        </a:p>
      </dgm:t>
    </dgm:pt>
    <dgm:pt modelId="{809CC675-B744-4802-9C3E-5AD869B036D4}" type="parTrans" cxnId="{331D3FEC-048F-4952-B1B0-4684965F50F2}">
      <dgm:prSet/>
      <dgm:spPr/>
      <dgm:t>
        <a:bodyPr/>
        <a:lstStyle/>
        <a:p>
          <a:endParaRPr lang="pt-BR"/>
        </a:p>
      </dgm:t>
    </dgm:pt>
    <dgm:pt modelId="{EA6EA688-90F6-4F57-BFBA-9B9F12E70916}" type="sibTrans" cxnId="{331D3FEC-048F-4952-B1B0-4684965F50F2}">
      <dgm:prSet/>
      <dgm:spPr/>
      <dgm:t>
        <a:bodyPr/>
        <a:lstStyle/>
        <a:p>
          <a:endParaRPr lang="pt-BR"/>
        </a:p>
      </dgm:t>
    </dgm:pt>
    <dgm:pt modelId="{D629EDE5-5197-4E52-A34F-5AD0A7366825}">
      <dgm:prSet/>
      <dgm:spPr/>
      <dgm:t>
        <a:bodyPr/>
        <a:lstStyle/>
        <a:p>
          <a:pPr rtl="0"/>
          <a:r>
            <a:rPr lang="pt-BR" dirty="0" smtClean="0"/>
            <a:t>Modificação</a:t>
          </a:r>
          <a:endParaRPr lang="pt-BR" dirty="0"/>
        </a:p>
      </dgm:t>
    </dgm:pt>
    <dgm:pt modelId="{308775A8-9B75-42F2-B292-AD0EAB344130}" type="parTrans" cxnId="{9265C898-1521-4C00-9EF0-BB6965547790}">
      <dgm:prSet/>
      <dgm:spPr/>
      <dgm:t>
        <a:bodyPr/>
        <a:lstStyle/>
        <a:p>
          <a:endParaRPr lang="pt-BR"/>
        </a:p>
      </dgm:t>
    </dgm:pt>
    <dgm:pt modelId="{46F05AED-FD30-4B5F-A169-F5C4452DD85E}" type="sibTrans" cxnId="{9265C898-1521-4C00-9EF0-BB6965547790}">
      <dgm:prSet/>
      <dgm:spPr/>
      <dgm:t>
        <a:bodyPr/>
        <a:lstStyle/>
        <a:p>
          <a:endParaRPr lang="pt-BR"/>
        </a:p>
      </dgm:t>
    </dgm:pt>
    <dgm:pt modelId="{F974300B-C848-4D08-A036-37D596341DC6}">
      <dgm:prSet/>
      <dgm:spPr/>
      <dgm:t>
        <a:bodyPr/>
        <a:lstStyle/>
        <a:p>
          <a:pPr rtl="0"/>
          <a:r>
            <a:rPr lang="pt-BR" smtClean="0"/>
            <a:t>Pesquisa</a:t>
          </a:r>
          <a:endParaRPr lang="pt-BR" dirty="0"/>
        </a:p>
      </dgm:t>
    </dgm:pt>
    <dgm:pt modelId="{4AA871A5-2240-466B-8598-A6D7F467729F}" type="parTrans" cxnId="{AA7EC3E8-7547-432B-AEF6-814630AAEC23}">
      <dgm:prSet/>
      <dgm:spPr/>
      <dgm:t>
        <a:bodyPr/>
        <a:lstStyle/>
        <a:p>
          <a:endParaRPr lang="pt-BR"/>
        </a:p>
      </dgm:t>
    </dgm:pt>
    <dgm:pt modelId="{D609D7D7-5401-44EB-B41C-695569AF5241}" type="sibTrans" cxnId="{AA7EC3E8-7547-432B-AEF6-814630AAEC23}">
      <dgm:prSet/>
      <dgm:spPr/>
      <dgm:t>
        <a:bodyPr/>
        <a:lstStyle/>
        <a:p>
          <a:endParaRPr lang="pt-BR"/>
        </a:p>
      </dgm:t>
    </dgm:pt>
    <dgm:pt modelId="{DDBF6F0D-0B49-44B8-97E6-F500A716BDF9}" type="pres">
      <dgm:prSet presAssocID="{6EC88518-DB8D-46E7-9F84-DDAAFB11B49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869E67A-2AC9-4A6E-AF44-21A00300C798}" type="pres">
      <dgm:prSet presAssocID="{8BE21588-2B7F-4D9D-9BAF-C912ACD65390}" presName="compNode" presStyleCnt="0"/>
      <dgm:spPr/>
      <dgm:t>
        <a:bodyPr/>
        <a:lstStyle/>
        <a:p>
          <a:endParaRPr lang="pt-BR"/>
        </a:p>
      </dgm:t>
    </dgm:pt>
    <dgm:pt modelId="{633F6994-5B77-4BBF-BC0F-53055B39579C}" type="pres">
      <dgm:prSet presAssocID="{8BE21588-2B7F-4D9D-9BAF-C912ACD65390}" presName="pictRect" presStyleLbl="node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28575"/>
      </dgm:spPr>
      <dgm:t>
        <a:bodyPr/>
        <a:lstStyle/>
        <a:p>
          <a:endParaRPr lang="pt-BR"/>
        </a:p>
      </dgm:t>
    </dgm:pt>
    <dgm:pt modelId="{2CE6B1E1-01AD-4837-B43D-7709A9922942}" type="pres">
      <dgm:prSet presAssocID="{8BE21588-2B7F-4D9D-9BAF-C912ACD65390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CA44999-122E-4A22-88B2-D3B4FDCC76FE}" type="pres">
      <dgm:prSet presAssocID="{AAFC1196-AC30-4596-BAEF-5BBF0876686B}" presName="sibTrans" presStyleLbl="sibTrans2D1" presStyleIdx="0" presStyleCnt="0"/>
      <dgm:spPr/>
      <dgm:t>
        <a:bodyPr/>
        <a:lstStyle/>
        <a:p>
          <a:endParaRPr lang="pt-BR"/>
        </a:p>
      </dgm:t>
    </dgm:pt>
    <dgm:pt modelId="{6E3E044B-54E7-4DA3-B853-348086965F99}" type="pres">
      <dgm:prSet presAssocID="{E9A458C3-2EAB-4211-BAE2-8B9BFEDEF459}" presName="compNode" presStyleCnt="0"/>
      <dgm:spPr/>
      <dgm:t>
        <a:bodyPr/>
        <a:lstStyle/>
        <a:p>
          <a:endParaRPr lang="pt-BR"/>
        </a:p>
      </dgm:t>
    </dgm:pt>
    <dgm:pt modelId="{CBE5A3A0-25E8-4A8E-A523-FEEA65C920BD}" type="pres">
      <dgm:prSet presAssocID="{E9A458C3-2EAB-4211-BAE2-8B9BFEDEF459}" presName="pictRect" presStyleLbl="node1" presStyleIdx="1" presStyleCnt="5"/>
      <dgm:spPr>
        <a:blipFill rotWithShape="0">
          <a:blip xmlns:r="http://schemas.openxmlformats.org/officeDocument/2006/relationships" r:embed="rId2"/>
          <a:stretch>
            <a:fillRect/>
          </a:stretch>
        </a:blipFill>
        <a:ln w="28575"/>
      </dgm:spPr>
      <dgm:t>
        <a:bodyPr/>
        <a:lstStyle/>
        <a:p>
          <a:endParaRPr lang="pt-BR"/>
        </a:p>
      </dgm:t>
    </dgm:pt>
    <dgm:pt modelId="{E1B59CE6-3F68-45B8-A8BE-C70316E4EC08}" type="pres">
      <dgm:prSet presAssocID="{E9A458C3-2EAB-4211-BAE2-8B9BFEDEF459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BDF6FAD-CB77-4A52-A710-D67C2C1333EC}" type="pres">
      <dgm:prSet presAssocID="{D5950432-D677-4B1B-9CF3-9A52EFC9B19E}" presName="sibTrans" presStyleLbl="sibTrans2D1" presStyleIdx="0" presStyleCnt="0"/>
      <dgm:spPr/>
      <dgm:t>
        <a:bodyPr/>
        <a:lstStyle/>
        <a:p>
          <a:endParaRPr lang="pt-BR"/>
        </a:p>
      </dgm:t>
    </dgm:pt>
    <dgm:pt modelId="{D6745935-F7D2-4F94-997E-CCB7BC72B03D}" type="pres">
      <dgm:prSet presAssocID="{D629EDE5-5197-4E52-A34F-5AD0A7366825}" presName="compNode" presStyleCnt="0"/>
      <dgm:spPr/>
      <dgm:t>
        <a:bodyPr/>
        <a:lstStyle/>
        <a:p>
          <a:endParaRPr lang="pt-BR"/>
        </a:p>
      </dgm:t>
    </dgm:pt>
    <dgm:pt modelId="{C2B2207D-C335-47C8-A33F-62C7C9992222}" type="pres">
      <dgm:prSet presAssocID="{D629EDE5-5197-4E52-A34F-5AD0A7366825}" presName="pictRect" presStyleLbl="node1" presStyleIdx="2" presStyleCnt="5"/>
      <dgm:spPr>
        <a:blipFill rotWithShape="0">
          <a:blip xmlns:r="http://schemas.openxmlformats.org/officeDocument/2006/relationships" r:embed="rId3"/>
          <a:stretch>
            <a:fillRect/>
          </a:stretch>
        </a:blipFill>
        <a:ln w="28575"/>
      </dgm:spPr>
      <dgm:t>
        <a:bodyPr/>
        <a:lstStyle/>
        <a:p>
          <a:endParaRPr lang="pt-BR"/>
        </a:p>
      </dgm:t>
    </dgm:pt>
    <dgm:pt modelId="{CC441A0E-3F09-416E-9D24-E89D66A521B2}" type="pres">
      <dgm:prSet presAssocID="{D629EDE5-5197-4E52-A34F-5AD0A7366825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24D11C9-9DEA-4B50-B826-52707D6E9F65}" type="pres">
      <dgm:prSet presAssocID="{46F05AED-FD30-4B5F-A169-F5C4452DD85E}" presName="sibTrans" presStyleLbl="sibTrans2D1" presStyleIdx="0" presStyleCnt="0"/>
      <dgm:spPr/>
      <dgm:t>
        <a:bodyPr/>
        <a:lstStyle/>
        <a:p>
          <a:endParaRPr lang="pt-BR"/>
        </a:p>
      </dgm:t>
    </dgm:pt>
    <dgm:pt modelId="{90D0A6D0-7B26-4B04-B364-536D6EDBAC4B}" type="pres">
      <dgm:prSet presAssocID="{66590C0A-091F-4CD8-87AE-83E5ABF2A6B7}" presName="compNode" presStyleCnt="0"/>
      <dgm:spPr/>
      <dgm:t>
        <a:bodyPr/>
        <a:lstStyle/>
        <a:p>
          <a:endParaRPr lang="pt-BR"/>
        </a:p>
      </dgm:t>
    </dgm:pt>
    <dgm:pt modelId="{E3A1F39F-58C5-458A-AEED-7ACD3FEC1866}" type="pres">
      <dgm:prSet presAssocID="{66590C0A-091F-4CD8-87AE-83E5ABF2A6B7}" presName="pictRect" presStyleLbl="node1" presStyleIdx="3" presStyleCnt="5"/>
      <dgm:spPr>
        <a:blipFill rotWithShape="0">
          <a:blip xmlns:r="http://schemas.openxmlformats.org/officeDocument/2006/relationships" r:embed="rId4"/>
          <a:stretch>
            <a:fillRect/>
          </a:stretch>
        </a:blipFill>
        <a:ln w="28575"/>
      </dgm:spPr>
      <dgm:t>
        <a:bodyPr/>
        <a:lstStyle/>
        <a:p>
          <a:endParaRPr lang="pt-BR"/>
        </a:p>
      </dgm:t>
    </dgm:pt>
    <dgm:pt modelId="{94E0C807-2464-4AA4-BE8C-0F41501269FA}" type="pres">
      <dgm:prSet presAssocID="{66590C0A-091F-4CD8-87AE-83E5ABF2A6B7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2FFDE96-F41B-4888-8C18-0AE5D59A345C}" type="pres">
      <dgm:prSet presAssocID="{EA6EA688-90F6-4F57-BFBA-9B9F12E70916}" presName="sibTrans" presStyleLbl="sibTrans2D1" presStyleIdx="0" presStyleCnt="0"/>
      <dgm:spPr/>
      <dgm:t>
        <a:bodyPr/>
        <a:lstStyle/>
        <a:p>
          <a:endParaRPr lang="pt-BR"/>
        </a:p>
      </dgm:t>
    </dgm:pt>
    <dgm:pt modelId="{60C0730B-DF49-4780-8249-AB08610A0C68}" type="pres">
      <dgm:prSet presAssocID="{F974300B-C848-4D08-A036-37D596341DC6}" presName="compNode" presStyleCnt="0"/>
      <dgm:spPr/>
      <dgm:t>
        <a:bodyPr/>
        <a:lstStyle/>
        <a:p>
          <a:endParaRPr lang="pt-BR"/>
        </a:p>
      </dgm:t>
    </dgm:pt>
    <dgm:pt modelId="{6CA30C12-60F7-46E3-828F-92E8DCE407BE}" type="pres">
      <dgm:prSet presAssocID="{F974300B-C848-4D08-A036-37D596341DC6}" presName="pictRect" presStyleLbl="node1" presStyleIdx="4" presStyleCnt="5"/>
      <dgm:spPr>
        <a:blipFill rotWithShape="0">
          <a:blip xmlns:r="http://schemas.openxmlformats.org/officeDocument/2006/relationships" r:embed="rId5"/>
          <a:stretch>
            <a:fillRect/>
          </a:stretch>
        </a:blipFill>
        <a:ln w="28575"/>
      </dgm:spPr>
      <dgm:t>
        <a:bodyPr/>
        <a:lstStyle/>
        <a:p>
          <a:endParaRPr lang="pt-BR"/>
        </a:p>
      </dgm:t>
    </dgm:pt>
    <dgm:pt modelId="{47F2F931-6D37-473E-BAA2-FB8700FC50B0}" type="pres">
      <dgm:prSet presAssocID="{F974300B-C848-4D08-A036-37D596341DC6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5B87E43-93CA-437F-B46E-EAB6D79DCEA7}" type="presOf" srcId="{D629EDE5-5197-4E52-A34F-5AD0A7366825}" destId="{CC441A0E-3F09-416E-9D24-E89D66A521B2}" srcOrd="0" destOrd="0" presId="urn:microsoft.com/office/officeart/2005/8/layout/pList1#1"/>
    <dgm:cxn modelId="{1995A446-4AA8-4B18-83AB-5D2853C6F07C}" type="presOf" srcId="{AAFC1196-AC30-4596-BAEF-5BBF0876686B}" destId="{BCA44999-122E-4A22-88B2-D3B4FDCC76FE}" srcOrd="0" destOrd="0" presId="urn:microsoft.com/office/officeart/2005/8/layout/pList1#1"/>
    <dgm:cxn modelId="{AA7EC3E8-7547-432B-AEF6-814630AAEC23}" srcId="{6EC88518-DB8D-46E7-9F84-DDAAFB11B498}" destId="{F974300B-C848-4D08-A036-37D596341DC6}" srcOrd="4" destOrd="0" parTransId="{4AA871A5-2240-466B-8598-A6D7F467729F}" sibTransId="{D609D7D7-5401-44EB-B41C-695569AF5241}"/>
    <dgm:cxn modelId="{C5651F5B-77D7-4435-89E0-07B216AB491E}" type="presOf" srcId="{EA6EA688-90F6-4F57-BFBA-9B9F12E70916}" destId="{52FFDE96-F41B-4888-8C18-0AE5D59A345C}" srcOrd="0" destOrd="0" presId="urn:microsoft.com/office/officeart/2005/8/layout/pList1#1"/>
    <dgm:cxn modelId="{CCE5C93D-978B-4006-8B74-ABFFF81CDC12}" type="presOf" srcId="{E9A458C3-2EAB-4211-BAE2-8B9BFEDEF459}" destId="{E1B59CE6-3F68-45B8-A8BE-C70316E4EC08}" srcOrd="0" destOrd="0" presId="urn:microsoft.com/office/officeart/2005/8/layout/pList1#1"/>
    <dgm:cxn modelId="{770177AE-1536-4BC8-9C0A-7BBC0E541EB4}" type="presOf" srcId="{46F05AED-FD30-4B5F-A169-F5C4452DD85E}" destId="{F24D11C9-9DEA-4B50-B826-52707D6E9F65}" srcOrd="0" destOrd="0" presId="urn:microsoft.com/office/officeart/2005/8/layout/pList1#1"/>
    <dgm:cxn modelId="{2F97B977-43A2-4AE0-B113-BCBE9F86B493}" type="presOf" srcId="{6EC88518-DB8D-46E7-9F84-DDAAFB11B498}" destId="{DDBF6F0D-0B49-44B8-97E6-F500A716BDF9}" srcOrd="0" destOrd="0" presId="urn:microsoft.com/office/officeart/2005/8/layout/pList1#1"/>
    <dgm:cxn modelId="{9265C898-1521-4C00-9EF0-BB6965547790}" srcId="{6EC88518-DB8D-46E7-9F84-DDAAFB11B498}" destId="{D629EDE5-5197-4E52-A34F-5AD0A7366825}" srcOrd="2" destOrd="0" parTransId="{308775A8-9B75-42F2-B292-AD0EAB344130}" sibTransId="{46F05AED-FD30-4B5F-A169-F5C4452DD85E}"/>
    <dgm:cxn modelId="{F7FEB104-21F7-4197-9753-567436372C7F}" srcId="{6EC88518-DB8D-46E7-9F84-DDAAFB11B498}" destId="{E9A458C3-2EAB-4211-BAE2-8B9BFEDEF459}" srcOrd="1" destOrd="0" parTransId="{3518C2BA-66EA-4EEB-923E-C15379C9BE49}" sibTransId="{D5950432-D677-4B1B-9CF3-9A52EFC9B19E}"/>
    <dgm:cxn modelId="{9AD591DE-38E8-4D48-A6C2-9209B7697619}" type="presOf" srcId="{D5950432-D677-4B1B-9CF3-9A52EFC9B19E}" destId="{BBDF6FAD-CB77-4A52-A710-D67C2C1333EC}" srcOrd="0" destOrd="0" presId="urn:microsoft.com/office/officeart/2005/8/layout/pList1#1"/>
    <dgm:cxn modelId="{D5652976-3285-4BE8-91E4-F6C87302636C}" type="presOf" srcId="{F974300B-C848-4D08-A036-37D596341DC6}" destId="{47F2F931-6D37-473E-BAA2-FB8700FC50B0}" srcOrd="0" destOrd="0" presId="urn:microsoft.com/office/officeart/2005/8/layout/pList1#1"/>
    <dgm:cxn modelId="{081B5775-5F35-4BC0-B80E-80E0DBEE2C88}" type="presOf" srcId="{66590C0A-091F-4CD8-87AE-83E5ABF2A6B7}" destId="{94E0C807-2464-4AA4-BE8C-0F41501269FA}" srcOrd="0" destOrd="0" presId="urn:microsoft.com/office/officeart/2005/8/layout/pList1#1"/>
    <dgm:cxn modelId="{331D3FEC-048F-4952-B1B0-4684965F50F2}" srcId="{6EC88518-DB8D-46E7-9F84-DDAAFB11B498}" destId="{66590C0A-091F-4CD8-87AE-83E5ABF2A6B7}" srcOrd="3" destOrd="0" parTransId="{809CC675-B744-4802-9C3E-5AD869B036D4}" sibTransId="{EA6EA688-90F6-4F57-BFBA-9B9F12E70916}"/>
    <dgm:cxn modelId="{C488F0F8-64BA-4D1A-A716-3AFC5D7D4778}" srcId="{6EC88518-DB8D-46E7-9F84-DDAAFB11B498}" destId="{8BE21588-2B7F-4D9D-9BAF-C912ACD65390}" srcOrd="0" destOrd="0" parTransId="{BBEA8F22-9537-487D-AFD5-72EAB09C88E5}" sibTransId="{AAFC1196-AC30-4596-BAEF-5BBF0876686B}"/>
    <dgm:cxn modelId="{A4011B6A-1277-4A63-9047-9377060C24E7}" type="presOf" srcId="{8BE21588-2B7F-4D9D-9BAF-C912ACD65390}" destId="{2CE6B1E1-01AD-4837-B43D-7709A9922942}" srcOrd="0" destOrd="0" presId="urn:microsoft.com/office/officeart/2005/8/layout/pList1#1"/>
    <dgm:cxn modelId="{FD213ECA-BA91-4BC1-96CF-D5B2F9CB5597}" type="presParOf" srcId="{DDBF6F0D-0B49-44B8-97E6-F500A716BDF9}" destId="{A869E67A-2AC9-4A6E-AF44-21A00300C798}" srcOrd="0" destOrd="0" presId="urn:microsoft.com/office/officeart/2005/8/layout/pList1#1"/>
    <dgm:cxn modelId="{68579F8D-422D-4DE5-A193-0665A928349B}" type="presParOf" srcId="{A869E67A-2AC9-4A6E-AF44-21A00300C798}" destId="{633F6994-5B77-4BBF-BC0F-53055B39579C}" srcOrd="0" destOrd="0" presId="urn:microsoft.com/office/officeart/2005/8/layout/pList1#1"/>
    <dgm:cxn modelId="{A9D5941E-17F7-4202-BEBC-A8D65ED72F7B}" type="presParOf" srcId="{A869E67A-2AC9-4A6E-AF44-21A00300C798}" destId="{2CE6B1E1-01AD-4837-B43D-7709A9922942}" srcOrd="1" destOrd="0" presId="urn:microsoft.com/office/officeart/2005/8/layout/pList1#1"/>
    <dgm:cxn modelId="{C66820C9-E61F-4D7E-A941-E296AAE61259}" type="presParOf" srcId="{DDBF6F0D-0B49-44B8-97E6-F500A716BDF9}" destId="{BCA44999-122E-4A22-88B2-D3B4FDCC76FE}" srcOrd="1" destOrd="0" presId="urn:microsoft.com/office/officeart/2005/8/layout/pList1#1"/>
    <dgm:cxn modelId="{BD7B8FFE-8F70-4F5D-B855-086D913CA724}" type="presParOf" srcId="{DDBF6F0D-0B49-44B8-97E6-F500A716BDF9}" destId="{6E3E044B-54E7-4DA3-B853-348086965F99}" srcOrd="2" destOrd="0" presId="urn:microsoft.com/office/officeart/2005/8/layout/pList1#1"/>
    <dgm:cxn modelId="{DDCC9E8D-EA1A-4175-B47A-C7A01D63209D}" type="presParOf" srcId="{6E3E044B-54E7-4DA3-B853-348086965F99}" destId="{CBE5A3A0-25E8-4A8E-A523-FEEA65C920BD}" srcOrd="0" destOrd="0" presId="urn:microsoft.com/office/officeart/2005/8/layout/pList1#1"/>
    <dgm:cxn modelId="{F4789EAE-FFD6-48BE-90D1-FA9CDFC3FCAA}" type="presParOf" srcId="{6E3E044B-54E7-4DA3-B853-348086965F99}" destId="{E1B59CE6-3F68-45B8-A8BE-C70316E4EC08}" srcOrd="1" destOrd="0" presId="urn:microsoft.com/office/officeart/2005/8/layout/pList1#1"/>
    <dgm:cxn modelId="{795AB11B-8150-4ADE-97B1-7A81A84E21AC}" type="presParOf" srcId="{DDBF6F0D-0B49-44B8-97E6-F500A716BDF9}" destId="{BBDF6FAD-CB77-4A52-A710-D67C2C1333EC}" srcOrd="3" destOrd="0" presId="urn:microsoft.com/office/officeart/2005/8/layout/pList1#1"/>
    <dgm:cxn modelId="{F2978CD2-C96C-48CD-9183-1669D496D5CE}" type="presParOf" srcId="{DDBF6F0D-0B49-44B8-97E6-F500A716BDF9}" destId="{D6745935-F7D2-4F94-997E-CCB7BC72B03D}" srcOrd="4" destOrd="0" presId="urn:microsoft.com/office/officeart/2005/8/layout/pList1#1"/>
    <dgm:cxn modelId="{891F174B-994E-4503-AEE3-71DCCE7059C6}" type="presParOf" srcId="{D6745935-F7D2-4F94-997E-CCB7BC72B03D}" destId="{C2B2207D-C335-47C8-A33F-62C7C9992222}" srcOrd="0" destOrd="0" presId="urn:microsoft.com/office/officeart/2005/8/layout/pList1#1"/>
    <dgm:cxn modelId="{A688EAD8-98B0-4D88-9D25-A2AC0B2936B5}" type="presParOf" srcId="{D6745935-F7D2-4F94-997E-CCB7BC72B03D}" destId="{CC441A0E-3F09-416E-9D24-E89D66A521B2}" srcOrd="1" destOrd="0" presId="urn:microsoft.com/office/officeart/2005/8/layout/pList1#1"/>
    <dgm:cxn modelId="{5E8ADD7D-95E5-4553-943C-A2256CFCB68C}" type="presParOf" srcId="{DDBF6F0D-0B49-44B8-97E6-F500A716BDF9}" destId="{F24D11C9-9DEA-4B50-B826-52707D6E9F65}" srcOrd="5" destOrd="0" presId="urn:microsoft.com/office/officeart/2005/8/layout/pList1#1"/>
    <dgm:cxn modelId="{2F0E01F3-4D20-45ED-BBB0-69FC23D7634D}" type="presParOf" srcId="{DDBF6F0D-0B49-44B8-97E6-F500A716BDF9}" destId="{90D0A6D0-7B26-4B04-B364-536D6EDBAC4B}" srcOrd="6" destOrd="0" presId="urn:microsoft.com/office/officeart/2005/8/layout/pList1#1"/>
    <dgm:cxn modelId="{4336822A-17D2-4E8F-9E37-0397F2947D3C}" type="presParOf" srcId="{90D0A6D0-7B26-4B04-B364-536D6EDBAC4B}" destId="{E3A1F39F-58C5-458A-AEED-7ACD3FEC1866}" srcOrd="0" destOrd="0" presId="urn:microsoft.com/office/officeart/2005/8/layout/pList1#1"/>
    <dgm:cxn modelId="{622D81F9-E752-4FD3-9F11-DE5257F37F14}" type="presParOf" srcId="{90D0A6D0-7B26-4B04-B364-536D6EDBAC4B}" destId="{94E0C807-2464-4AA4-BE8C-0F41501269FA}" srcOrd="1" destOrd="0" presId="urn:microsoft.com/office/officeart/2005/8/layout/pList1#1"/>
    <dgm:cxn modelId="{17FA309B-E710-4955-81BF-00683AEFEA05}" type="presParOf" srcId="{DDBF6F0D-0B49-44B8-97E6-F500A716BDF9}" destId="{52FFDE96-F41B-4888-8C18-0AE5D59A345C}" srcOrd="7" destOrd="0" presId="urn:microsoft.com/office/officeart/2005/8/layout/pList1#1"/>
    <dgm:cxn modelId="{BE8E99A1-8DD5-4D50-800B-181D8BAFA295}" type="presParOf" srcId="{DDBF6F0D-0B49-44B8-97E6-F500A716BDF9}" destId="{60C0730B-DF49-4780-8249-AB08610A0C68}" srcOrd="8" destOrd="0" presId="urn:microsoft.com/office/officeart/2005/8/layout/pList1#1"/>
    <dgm:cxn modelId="{98715580-7F91-4385-9FC1-B4CA75E10AF1}" type="presParOf" srcId="{60C0730B-DF49-4780-8249-AB08610A0C68}" destId="{6CA30C12-60F7-46E3-828F-92E8DCE407BE}" srcOrd="0" destOrd="0" presId="urn:microsoft.com/office/officeart/2005/8/layout/pList1#1"/>
    <dgm:cxn modelId="{5729102B-A3FE-4170-9970-89D023EAB39D}" type="presParOf" srcId="{60C0730B-DF49-4780-8249-AB08610A0C68}" destId="{47F2F931-6D37-473E-BAA2-FB8700FC50B0}" srcOrd="1" destOrd="0" presId="urn:microsoft.com/office/officeart/2005/8/layout/pList1#1"/>
  </dgm:cxnLst>
  <dgm:bg/>
  <dgm:whole>
    <a:ln w="381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375E2-E920-4C02-943E-8AAA50405A85}">
      <dsp:nvSpPr>
        <dsp:cNvPr id="0" name=""/>
        <dsp:cNvSpPr/>
      </dsp:nvSpPr>
      <dsp:spPr>
        <a:xfrm>
          <a:off x="0" y="0"/>
          <a:ext cx="6583680" cy="9092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900" kern="1200" dirty="0" smtClean="0"/>
            <a:t>Contextualização</a:t>
          </a:r>
          <a:endParaRPr lang="pt-BR" sz="3900" kern="1200" dirty="0"/>
        </a:p>
      </dsp:txBody>
      <dsp:txXfrm>
        <a:off x="26632" y="26632"/>
        <a:ext cx="5525670" cy="856008"/>
      </dsp:txXfrm>
    </dsp:sp>
    <dsp:sp modelId="{B69EED94-15DD-48A3-BAA6-E733E0B0C638}">
      <dsp:nvSpPr>
        <dsp:cNvPr id="0" name=""/>
        <dsp:cNvSpPr/>
      </dsp:nvSpPr>
      <dsp:spPr>
        <a:xfrm>
          <a:off x="551383" y="1074594"/>
          <a:ext cx="6583680" cy="909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900" kern="1200" dirty="0" smtClean="0"/>
            <a:t>Deficiências</a:t>
          </a:r>
          <a:endParaRPr lang="pt-BR" sz="3900" kern="1200" dirty="0"/>
        </a:p>
      </dsp:txBody>
      <dsp:txXfrm>
        <a:off x="578015" y="1101226"/>
        <a:ext cx="5388005" cy="856008"/>
      </dsp:txXfrm>
    </dsp:sp>
    <dsp:sp modelId="{1290E740-AA7F-40EB-A466-9A6C0AAFB23A}">
      <dsp:nvSpPr>
        <dsp:cNvPr id="0" name=""/>
        <dsp:cNvSpPr/>
      </dsp:nvSpPr>
      <dsp:spPr>
        <a:xfrm>
          <a:off x="1094536" y="2149188"/>
          <a:ext cx="6583680" cy="909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900" kern="1200" dirty="0" smtClean="0"/>
            <a:t>Iniciativas</a:t>
          </a:r>
          <a:endParaRPr lang="pt-BR" sz="3900" kern="1200" dirty="0"/>
        </a:p>
      </dsp:txBody>
      <dsp:txXfrm>
        <a:off x="1121168" y="2175820"/>
        <a:ext cx="5396235" cy="856008"/>
      </dsp:txXfrm>
    </dsp:sp>
    <dsp:sp modelId="{9454AC4F-7F90-406F-9064-39A8B42B64C1}">
      <dsp:nvSpPr>
        <dsp:cNvPr id="0" name=""/>
        <dsp:cNvSpPr/>
      </dsp:nvSpPr>
      <dsp:spPr>
        <a:xfrm>
          <a:off x="1645920" y="3223782"/>
          <a:ext cx="6583680" cy="9092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900" kern="1200" dirty="0" smtClean="0"/>
            <a:t>Conclusão</a:t>
          </a:r>
          <a:endParaRPr lang="pt-BR" sz="3900" kern="1200" dirty="0"/>
        </a:p>
      </dsp:txBody>
      <dsp:txXfrm>
        <a:off x="1672552" y="3250414"/>
        <a:ext cx="5388005" cy="856008"/>
      </dsp:txXfrm>
    </dsp:sp>
    <dsp:sp modelId="{D1C48304-E4BA-4DEB-9C83-15115862BF5D}">
      <dsp:nvSpPr>
        <dsp:cNvPr id="0" name=""/>
        <dsp:cNvSpPr/>
      </dsp:nvSpPr>
      <dsp:spPr>
        <a:xfrm>
          <a:off x="5992653" y="696419"/>
          <a:ext cx="591026" cy="59102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600" kern="1200"/>
        </a:p>
      </dsp:txBody>
      <dsp:txXfrm>
        <a:off x="6125634" y="696419"/>
        <a:ext cx="325064" cy="444747"/>
      </dsp:txXfrm>
    </dsp:sp>
    <dsp:sp modelId="{8B443EFA-A694-47AE-B6E7-06784C8C52BE}">
      <dsp:nvSpPr>
        <dsp:cNvPr id="0" name=""/>
        <dsp:cNvSpPr/>
      </dsp:nvSpPr>
      <dsp:spPr>
        <a:xfrm>
          <a:off x="6544036" y="1771014"/>
          <a:ext cx="591026" cy="59102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600" kern="1200"/>
        </a:p>
      </dsp:txBody>
      <dsp:txXfrm>
        <a:off x="6677017" y="1771014"/>
        <a:ext cx="325064" cy="444747"/>
      </dsp:txXfrm>
    </dsp:sp>
    <dsp:sp modelId="{119079AC-CC8D-49C8-94D2-5ED7A05F71D8}">
      <dsp:nvSpPr>
        <dsp:cNvPr id="0" name=""/>
        <dsp:cNvSpPr/>
      </dsp:nvSpPr>
      <dsp:spPr>
        <a:xfrm>
          <a:off x="7087189" y="2845608"/>
          <a:ext cx="591026" cy="59102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600" kern="1200"/>
        </a:p>
      </dsp:txBody>
      <dsp:txXfrm>
        <a:off x="7220170" y="2845608"/>
        <a:ext cx="325064" cy="444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F6994-5B77-4BBF-BC0F-53055B39579C}">
      <dsp:nvSpPr>
        <dsp:cNvPr id="0" name=""/>
        <dsp:cNvSpPr/>
      </dsp:nvSpPr>
      <dsp:spPr>
        <a:xfrm>
          <a:off x="853176" y="289"/>
          <a:ext cx="2038460" cy="1404499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8575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6B1E1-01AD-4837-B43D-7709A9922942}">
      <dsp:nvSpPr>
        <dsp:cNvPr id="0" name=""/>
        <dsp:cNvSpPr/>
      </dsp:nvSpPr>
      <dsp:spPr>
        <a:xfrm>
          <a:off x="853176" y="1404789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 smtClean="0"/>
            <a:t>Avaliação de jogos</a:t>
          </a:r>
          <a:endParaRPr lang="pt-BR" sz="2100" kern="1200" dirty="0"/>
        </a:p>
      </dsp:txBody>
      <dsp:txXfrm>
        <a:off x="853176" y="1404789"/>
        <a:ext cx="2038460" cy="756268"/>
      </dsp:txXfrm>
    </dsp:sp>
    <dsp:sp modelId="{CBE5A3A0-25E8-4A8E-A523-FEEA65C920BD}">
      <dsp:nvSpPr>
        <dsp:cNvPr id="0" name=""/>
        <dsp:cNvSpPr/>
      </dsp:nvSpPr>
      <dsp:spPr>
        <a:xfrm>
          <a:off x="3095569" y="289"/>
          <a:ext cx="2038460" cy="1404499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8575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59CE6-3F68-45B8-A8BE-C70316E4EC08}">
      <dsp:nvSpPr>
        <dsp:cNvPr id="0" name=""/>
        <dsp:cNvSpPr/>
      </dsp:nvSpPr>
      <dsp:spPr>
        <a:xfrm>
          <a:off x="3095569" y="1404789"/>
          <a:ext cx="2038460" cy="756268"/>
        </a:xfrm>
        <a:prstGeom prst="rect">
          <a:avLst/>
        </a:prstGeom>
        <a:noFill/>
        <a:ln w="38100"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 smtClean="0"/>
            <a:t>Troca de conhecimento</a:t>
          </a:r>
          <a:endParaRPr lang="pt-BR" sz="2100" kern="1200" dirty="0"/>
        </a:p>
      </dsp:txBody>
      <dsp:txXfrm>
        <a:off x="3095569" y="1404789"/>
        <a:ext cx="2038460" cy="756268"/>
      </dsp:txXfrm>
    </dsp:sp>
    <dsp:sp modelId="{C2B2207D-C335-47C8-A33F-62C7C9992222}">
      <dsp:nvSpPr>
        <dsp:cNvPr id="0" name=""/>
        <dsp:cNvSpPr/>
      </dsp:nvSpPr>
      <dsp:spPr>
        <a:xfrm>
          <a:off x="5337962" y="289"/>
          <a:ext cx="2038460" cy="1404499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8575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41A0E-3F09-416E-9D24-E89D66A521B2}">
      <dsp:nvSpPr>
        <dsp:cNvPr id="0" name=""/>
        <dsp:cNvSpPr/>
      </dsp:nvSpPr>
      <dsp:spPr>
        <a:xfrm>
          <a:off x="5337962" y="1404789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 smtClean="0"/>
            <a:t>Modificação</a:t>
          </a:r>
          <a:endParaRPr lang="pt-BR" sz="2100" kern="1200" dirty="0"/>
        </a:p>
      </dsp:txBody>
      <dsp:txXfrm>
        <a:off x="5337962" y="1404789"/>
        <a:ext cx="2038460" cy="756268"/>
      </dsp:txXfrm>
    </dsp:sp>
    <dsp:sp modelId="{E3A1F39F-58C5-458A-AEED-7ACD3FEC1866}">
      <dsp:nvSpPr>
        <dsp:cNvPr id="0" name=""/>
        <dsp:cNvSpPr/>
      </dsp:nvSpPr>
      <dsp:spPr>
        <a:xfrm>
          <a:off x="1974373" y="2364904"/>
          <a:ext cx="2038460" cy="1404499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8575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0C807-2464-4AA4-BE8C-0F41501269FA}">
      <dsp:nvSpPr>
        <dsp:cNvPr id="0" name=""/>
        <dsp:cNvSpPr/>
      </dsp:nvSpPr>
      <dsp:spPr>
        <a:xfrm>
          <a:off x="1974373" y="3769404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 smtClean="0"/>
            <a:t>Fomento</a:t>
          </a:r>
          <a:endParaRPr lang="pt-BR" sz="2100" kern="1200" dirty="0"/>
        </a:p>
      </dsp:txBody>
      <dsp:txXfrm>
        <a:off x="1974373" y="3769404"/>
        <a:ext cx="2038460" cy="756268"/>
      </dsp:txXfrm>
    </dsp:sp>
    <dsp:sp modelId="{6CA30C12-60F7-46E3-828F-92E8DCE407BE}">
      <dsp:nvSpPr>
        <dsp:cNvPr id="0" name=""/>
        <dsp:cNvSpPr/>
      </dsp:nvSpPr>
      <dsp:spPr>
        <a:xfrm>
          <a:off x="4216765" y="2364904"/>
          <a:ext cx="2038460" cy="1404499"/>
        </a:xfrm>
        <a:prstGeom prst="round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8575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2F931-6D37-473E-BAA2-FB8700FC50B0}">
      <dsp:nvSpPr>
        <dsp:cNvPr id="0" name=""/>
        <dsp:cNvSpPr/>
      </dsp:nvSpPr>
      <dsp:spPr>
        <a:xfrm>
          <a:off x="4216765" y="3769404"/>
          <a:ext cx="2038460" cy="75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smtClean="0"/>
            <a:t>Pesquisa</a:t>
          </a:r>
          <a:endParaRPr lang="pt-BR" sz="2100" kern="1200" dirty="0"/>
        </a:p>
      </dsp:txBody>
      <dsp:txXfrm>
        <a:off x="4216765" y="3769404"/>
        <a:ext cx="2038460" cy="756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8C8C6-930A-4966-BA15-66DB9F1E1C89}" type="datetimeFigureOut">
              <a:rPr lang="pt-BR" smtClean="0"/>
              <a:pPr/>
              <a:t>15/10/2015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E4123-01B2-48BF-8DDE-09007ECE4C9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87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4123-01B2-48BF-8DDE-09007ECE4C92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82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4123-01B2-48BF-8DDE-09007ECE4C92}" type="slidenum">
              <a:rPr lang="pt-BR" smtClean="0"/>
              <a:pPr/>
              <a:t>36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Imagem 6" descr="ghost_pink_big.jp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0" y="5777880"/>
            <a:ext cx="1074907" cy="1080120"/>
          </a:xfrm>
          <a:prstGeom prst="rect">
            <a:avLst/>
          </a:prstGeom>
        </p:spPr>
      </p:pic>
      <p:sp>
        <p:nvSpPr>
          <p:cNvPr id="8" name="Espaço Reservado para Rodapé 4"/>
          <p:cNvSpPr txBox="1">
            <a:spLocks/>
          </p:cNvSpPr>
          <p:nvPr userDrawn="1"/>
        </p:nvSpPr>
        <p:spPr>
          <a:xfrm>
            <a:off x="971600" y="6356350"/>
            <a:ext cx="5328592" cy="501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Acessibilidade em Jogos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Flávio Coutinho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2" descr="C:\Users\Coutinho\Dropbox\Mestrado\J\logo\j.png"/>
          <p:cNvPicPr>
            <a:picLocks noChangeAspect="1" noChangeArrowheads="1"/>
          </p:cNvPicPr>
          <p:nvPr userDrawn="1"/>
        </p:nvPicPr>
        <p:blipFill>
          <a:blip r:embed="rId3" cstate="print">
            <a:grayscl/>
            <a:lum bright="30000"/>
          </a:blip>
          <a:srcRect/>
          <a:stretch>
            <a:fillRect/>
          </a:stretch>
        </p:blipFill>
        <p:spPr bwMode="auto">
          <a:xfrm>
            <a:off x="3131840" y="6309320"/>
            <a:ext cx="604974" cy="620688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 userDrawn="1"/>
        </p:nvSpPr>
        <p:spPr>
          <a:xfrm>
            <a:off x="3563888" y="6351711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Laboratório Multidisciplinar de Pesquisa em Jogos</a:t>
            </a:r>
          </a:p>
        </p:txBody>
      </p:sp>
      <p:pic>
        <p:nvPicPr>
          <p:cNvPr id="15" name="Picture 2" descr="C:\Users\Coutinho\Dropbox\Mestrado\J\logo\logodcc.gif"/>
          <p:cNvPicPr>
            <a:picLocks noChangeAspect="1" noChangeArrowheads="1"/>
          </p:cNvPicPr>
          <p:nvPr userDrawn="1"/>
        </p:nvPicPr>
        <p:blipFill>
          <a:blip r:embed="rId4" cstate="print">
            <a:grayscl/>
            <a:lum bright="20000" contrast="-20000"/>
          </a:blip>
          <a:srcRect r="65616" b="26549"/>
          <a:stretch>
            <a:fillRect/>
          </a:stretch>
        </p:blipFill>
        <p:spPr bwMode="auto">
          <a:xfrm>
            <a:off x="6012160" y="6381328"/>
            <a:ext cx="333670" cy="476672"/>
          </a:xfrm>
          <a:prstGeom prst="rect">
            <a:avLst/>
          </a:prstGeom>
          <a:noFill/>
        </p:spPr>
      </p:pic>
      <p:sp>
        <p:nvSpPr>
          <p:cNvPr id="16" name="CaixaDeTexto 15"/>
          <p:cNvSpPr txBox="1"/>
          <p:nvPr userDrawn="1"/>
        </p:nvSpPr>
        <p:spPr>
          <a:xfrm>
            <a:off x="6372200" y="638132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DCC/</a:t>
            </a:r>
            <a:r>
              <a:rPr lang="pt-BR" sz="1200" b="1" kern="1200" baseline="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UFMG</a:t>
            </a:r>
            <a:endParaRPr lang="pt-BR" sz="1200" b="1" kern="1200" noProof="0" dirty="0" smtClean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Imagem 6" descr="ghost_pink_big.jp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0" y="5777880"/>
            <a:ext cx="1074907" cy="1080120"/>
          </a:xfrm>
          <a:prstGeom prst="rect">
            <a:avLst/>
          </a:prstGeom>
        </p:spPr>
      </p:pic>
      <p:sp>
        <p:nvSpPr>
          <p:cNvPr id="8" name="Espaço Reservado para Rodapé 4"/>
          <p:cNvSpPr txBox="1">
            <a:spLocks/>
          </p:cNvSpPr>
          <p:nvPr userDrawn="1"/>
        </p:nvSpPr>
        <p:spPr>
          <a:xfrm>
            <a:off x="971600" y="6356350"/>
            <a:ext cx="5328592" cy="501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Acessibilidade em Jogos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Flávio Coutinho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2" descr="C:\Users\Coutinho\Dropbox\Mestrado\J\logo\j.png"/>
          <p:cNvPicPr>
            <a:picLocks noChangeAspect="1" noChangeArrowheads="1"/>
          </p:cNvPicPr>
          <p:nvPr userDrawn="1"/>
        </p:nvPicPr>
        <p:blipFill>
          <a:blip r:embed="rId3" cstate="print">
            <a:grayscl/>
            <a:lum bright="30000"/>
          </a:blip>
          <a:srcRect/>
          <a:stretch>
            <a:fillRect/>
          </a:stretch>
        </p:blipFill>
        <p:spPr bwMode="auto">
          <a:xfrm>
            <a:off x="3131840" y="6309320"/>
            <a:ext cx="604974" cy="620688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 userDrawn="1"/>
        </p:nvSpPr>
        <p:spPr>
          <a:xfrm>
            <a:off x="3563888" y="6351711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Laboratório Multidisciplinar de Pesquisa em Jogos</a:t>
            </a:r>
          </a:p>
        </p:txBody>
      </p:sp>
      <p:pic>
        <p:nvPicPr>
          <p:cNvPr id="15" name="Picture 2" descr="C:\Users\Coutinho\Dropbox\Mestrado\J\logo\logodcc.gif"/>
          <p:cNvPicPr>
            <a:picLocks noChangeAspect="1" noChangeArrowheads="1"/>
          </p:cNvPicPr>
          <p:nvPr userDrawn="1"/>
        </p:nvPicPr>
        <p:blipFill>
          <a:blip r:embed="rId4" cstate="print">
            <a:grayscl/>
            <a:lum bright="20000" contrast="-20000"/>
          </a:blip>
          <a:srcRect r="65616" b="26549"/>
          <a:stretch>
            <a:fillRect/>
          </a:stretch>
        </p:blipFill>
        <p:spPr bwMode="auto">
          <a:xfrm>
            <a:off x="6012160" y="6381328"/>
            <a:ext cx="333670" cy="476672"/>
          </a:xfrm>
          <a:prstGeom prst="rect">
            <a:avLst/>
          </a:prstGeom>
          <a:noFill/>
        </p:spPr>
      </p:pic>
      <p:sp>
        <p:nvSpPr>
          <p:cNvPr id="16" name="CaixaDeTexto 15"/>
          <p:cNvSpPr txBox="1"/>
          <p:nvPr userDrawn="1"/>
        </p:nvSpPr>
        <p:spPr>
          <a:xfrm>
            <a:off x="6372200" y="638132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DCC/</a:t>
            </a:r>
            <a:r>
              <a:rPr lang="pt-BR" sz="1200" b="1" kern="1200" baseline="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UFMG</a:t>
            </a:r>
            <a:endParaRPr lang="pt-BR" sz="1200" b="1" kern="1200" noProof="0" dirty="0" smtClean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5" name="Imagem 4" descr="ghost_pink_big.jp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0" y="5777880"/>
            <a:ext cx="1074907" cy="1080120"/>
          </a:xfrm>
          <a:prstGeom prst="rect">
            <a:avLst/>
          </a:prstGeom>
        </p:spPr>
      </p:pic>
      <p:sp>
        <p:nvSpPr>
          <p:cNvPr id="7" name="Espaço Reservado para Rodapé 4"/>
          <p:cNvSpPr txBox="1">
            <a:spLocks/>
          </p:cNvSpPr>
          <p:nvPr userDrawn="1"/>
        </p:nvSpPr>
        <p:spPr>
          <a:xfrm>
            <a:off x="971600" y="6356350"/>
            <a:ext cx="5328592" cy="501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Acessibilidade em Jogos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Flávio Coutinho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2" descr="http://www.decom.cefetmg.br/system/modules/br.cefetmg.sitioTipo1/resources/images/cefet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743" y="6309320"/>
            <a:ext cx="762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decom.cefetmg.br/system/modules/br.cefetmg.sitioTipo1/resources/images/decom_cinza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381328"/>
            <a:ext cx="1296144" cy="3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pic>
        <p:nvPicPr>
          <p:cNvPr id="5" name="Imagem 4" descr="ghost_pink_big.jp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0" y="5777880"/>
            <a:ext cx="1074907" cy="1080120"/>
          </a:xfrm>
          <a:prstGeom prst="rect">
            <a:avLst/>
          </a:prstGeom>
        </p:spPr>
      </p:pic>
      <p:sp>
        <p:nvSpPr>
          <p:cNvPr id="7" name="Espaço Reservado para Rodapé 4"/>
          <p:cNvSpPr txBox="1">
            <a:spLocks/>
          </p:cNvSpPr>
          <p:nvPr userDrawn="1"/>
        </p:nvSpPr>
        <p:spPr>
          <a:xfrm>
            <a:off x="971600" y="6356350"/>
            <a:ext cx="5328592" cy="501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Acessibilidade em Jogos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Flávio Coutinho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Espaço Reservado para Número de Slide 5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C4EB42-8ED2-4B98-A4DF-984A78480C07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5" name="Picture 2" descr="http://www.decom.cefetmg.br/system/modules/br.cefetmg.sitioTipo1/resources/images/cefet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743" y="6309320"/>
            <a:ext cx="762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decom.cefetmg.br/system/modules/br.cefetmg.sitioTipo1/resources/images/decom_cinza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381328"/>
            <a:ext cx="1296144" cy="3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8" name="Imagem 7" descr="ghost_pink_big.jp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0" y="5777880"/>
            <a:ext cx="1074907" cy="1080120"/>
          </a:xfrm>
          <a:prstGeom prst="rect">
            <a:avLst/>
          </a:prstGeom>
        </p:spPr>
      </p:pic>
      <p:sp>
        <p:nvSpPr>
          <p:cNvPr id="9" name="Espaço Reservado para Rodapé 4"/>
          <p:cNvSpPr txBox="1">
            <a:spLocks/>
          </p:cNvSpPr>
          <p:nvPr userDrawn="1"/>
        </p:nvSpPr>
        <p:spPr>
          <a:xfrm>
            <a:off x="971600" y="6356350"/>
            <a:ext cx="5328592" cy="501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Acessibilidade em Jogos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Flávio Coutinho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 descr="http://www.decom.cefetmg.br/system/modules/br.cefetmg.sitioTipo1/resources/images/cefet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743" y="6309320"/>
            <a:ext cx="762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decom.cefetmg.br/system/modules/br.cefetmg.sitioTipo1/resources/images/decom_cinza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381328"/>
            <a:ext cx="1296144" cy="3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0" name="Imagem 9" descr="ghost_pink_big.jp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0" y="5777880"/>
            <a:ext cx="1074907" cy="1080120"/>
          </a:xfrm>
          <a:prstGeom prst="rect">
            <a:avLst/>
          </a:prstGeom>
        </p:spPr>
      </p:pic>
      <p:sp>
        <p:nvSpPr>
          <p:cNvPr id="11" name="Espaço Reservado para Rodapé 4"/>
          <p:cNvSpPr txBox="1">
            <a:spLocks/>
          </p:cNvSpPr>
          <p:nvPr userDrawn="1"/>
        </p:nvSpPr>
        <p:spPr>
          <a:xfrm>
            <a:off x="971600" y="6356350"/>
            <a:ext cx="5328592" cy="501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Acessibilidade em Jogos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Flávio Coutinho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2" descr="http://www.decom.cefetmg.br/system/modules/br.cefetmg.sitioTipo1/resources/images/cefet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743" y="6309320"/>
            <a:ext cx="762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decom.cefetmg.br/system/modules/br.cefetmg.sitioTipo1/resources/images/decom_cinza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381328"/>
            <a:ext cx="1296144" cy="3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6" name="Imagem 5" descr="ghost_pink_big.jp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0" y="5777880"/>
            <a:ext cx="1074907" cy="1080120"/>
          </a:xfrm>
          <a:prstGeom prst="rect">
            <a:avLst/>
          </a:prstGeom>
        </p:spPr>
      </p:pic>
      <p:sp>
        <p:nvSpPr>
          <p:cNvPr id="7" name="Espaço Reservado para Rodapé 4"/>
          <p:cNvSpPr txBox="1">
            <a:spLocks/>
          </p:cNvSpPr>
          <p:nvPr userDrawn="1"/>
        </p:nvSpPr>
        <p:spPr>
          <a:xfrm>
            <a:off x="971600" y="6356350"/>
            <a:ext cx="5328592" cy="501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Acessibilidade em Jogos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Flávio Coutinho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 descr="http://www.decom.cefetmg.br/system/modules/br.cefetmg.sitioTipo1/resources/images/cefet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743" y="6309320"/>
            <a:ext cx="762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decom.cefetmg.br/system/modules/br.cefetmg.sitioTipo1/resources/images/decom_cinza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381328"/>
            <a:ext cx="1296144" cy="3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3" name="Imagem 2" descr="ghost_pink_big.jp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0" y="5777880"/>
            <a:ext cx="1074907" cy="1080120"/>
          </a:xfrm>
          <a:prstGeom prst="rect">
            <a:avLst/>
          </a:prstGeom>
        </p:spPr>
      </p:pic>
      <p:sp>
        <p:nvSpPr>
          <p:cNvPr id="5" name="Espaço Reservado para Rodapé 4"/>
          <p:cNvSpPr txBox="1">
            <a:spLocks/>
          </p:cNvSpPr>
          <p:nvPr userDrawn="1"/>
        </p:nvSpPr>
        <p:spPr>
          <a:xfrm>
            <a:off x="971600" y="6356350"/>
            <a:ext cx="5328592" cy="501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Acessibilidade em Jogos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Flávio Coutinho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 descr="http://www.decom.cefetmg.br/system/modules/br.cefetmg.sitioTipo1/resources/images/cefet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743" y="6309320"/>
            <a:ext cx="762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decom.cefetmg.br/system/modules/br.cefetmg.sitioTipo1/resources/images/decom_cinza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381328"/>
            <a:ext cx="1296144" cy="3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8" name="Imagem 7" descr="ghost_pink_big.jp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0" y="5777880"/>
            <a:ext cx="1074907" cy="1080120"/>
          </a:xfrm>
          <a:prstGeom prst="rect">
            <a:avLst/>
          </a:prstGeom>
        </p:spPr>
      </p:pic>
      <p:sp>
        <p:nvSpPr>
          <p:cNvPr id="9" name="Espaço Reservado para Rodapé 4"/>
          <p:cNvSpPr txBox="1">
            <a:spLocks/>
          </p:cNvSpPr>
          <p:nvPr userDrawn="1"/>
        </p:nvSpPr>
        <p:spPr>
          <a:xfrm>
            <a:off x="971600" y="6356350"/>
            <a:ext cx="5328592" cy="501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Acessibilidade em Jogos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Flávio Coutinho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 descr="http://www.decom.cefetmg.br/system/modules/br.cefetmg.sitioTipo1/resources/images/cefet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743" y="6309320"/>
            <a:ext cx="762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decom.cefetmg.br/system/modules/br.cefetmg.sitioTipo1/resources/images/decom_cinza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381328"/>
            <a:ext cx="1296144" cy="3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8" name="Imagem 7" descr="ghost_pink_big.jp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0" y="5777880"/>
            <a:ext cx="1074907" cy="1080120"/>
          </a:xfrm>
          <a:prstGeom prst="rect">
            <a:avLst/>
          </a:prstGeom>
        </p:spPr>
      </p:pic>
      <p:sp>
        <p:nvSpPr>
          <p:cNvPr id="9" name="Espaço Reservado para Rodapé 4"/>
          <p:cNvSpPr txBox="1">
            <a:spLocks/>
          </p:cNvSpPr>
          <p:nvPr userDrawn="1"/>
        </p:nvSpPr>
        <p:spPr>
          <a:xfrm>
            <a:off x="971600" y="6356350"/>
            <a:ext cx="5328592" cy="5016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Acessibilidade em Jogos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noProof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Flávio Coutinho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 descr="http://www.decom.cefetmg.br/system/modules/br.cefetmg.sitioTipo1/resources/images/cefet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743" y="6309320"/>
            <a:ext cx="762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decom.cefetmg.br/system/modules/br.cefetmg.sitioTipo1/resources/images/decom_cinza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381328"/>
            <a:ext cx="1296144" cy="3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29212-D866-40B8-AC1B-76B4272C8517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flavioro@dcc.ufmg.b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www.dcc.ufmg.br/~flavior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oracle.cartography.ch/index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Flavio\Documents\GitHub\cefet-games\attachments\game-accessibility\Demor_promowmv.wmv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davrous/archive/2015/08/27/creating-an-accessible-breakout-game-using-web-audio-amp-svg.asp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Flavio\Dropbox\Mestrado\SEJA\Closed%20Captioning%20in%20Half%20Life%202.mp4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M_a7tmyEQq4" TargetMode="External"/><Relationship Id="rId1" Type="http://schemas.openxmlformats.org/officeDocument/2006/relationships/video" Target="https://www.youtube.com/embed/7r-alVz2Ttg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://luccascm.github.io/zac-esquilo/" TargetMode="Externa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Flavio\Dropbox\Mestrado\SEJA\Legacy%20of%20Wisdom%20-%20Jeremy%20Kang%20(Eye%20Gaze%20gameplay).mp4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Flavio\Dropbox\Mestrado\SEJA\PEWPEWPEW%20PEWPEWPEW%20PEWPEWPEW.mp4" TargetMode="Externa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eafgamers.com/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://www.audiogames.net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hyperlink" Target="http://www.ablegamers.com/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://www.oneswitch.org.uk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gamebase.info/" TargetMode="External"/><Relationship Id="rId3" Type="http://schemas.openxmlformats.org/officeDocument/2006/relationships/image" Target="../media/image34.jpeg"/><Relationship Id="rId7" Type="http://schemas.openxmlformats.org/officeDocument/2006/relationships/hyperlink" Target="http://www.game-accessibility.com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gda-gasig.org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hyperlink" Target="http://gamescc.rbkdesign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rip.org.uk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pecialeffect.org.uk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asutra.com/view/feature/1820/making_video_games_accessible_.php" TargetMode="External"/><Relationship Id="rId2" Type="http://schemas.openxmlformats.org/officeDocument/2006/relationships/hyperlink" Target="http://gamescc.rbkdesign.com/arti-views/marc_laidlaw_cc.php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igda-gasig.org/about-game-accessibility/game-accessibility-top-ten/" TargetMode="External"/><Relationship Id="rId2" Type="http://schemas.openxmlformats.org/officeDocument/2006/relationships/hyperlink" Target="http://www.gamasutra.com/view/feature/6239/resetting_accessibility_in_games.php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flavioro@dcc.ufmg.br" TargetMode="External"/><Relationship Id="rId7" Type="http://schemas.openxmlformats.org/officeDocument/2006/relationships/hyperlink" Target="mailto:coutinho@decom.cefetmg.br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www.dcc.ufmg.br/~flavioro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772817"/>
            <a:ext cx="7772400" cy="1827634"/>
          </a:xfrm>
        </p:spPr>
        <p:txBody>
          <a:bodyPr>
            <a:normAutofit/>
          </a:bodyPr>
          <a:lstStyle/>
          <a:p>
            <a:r>
              <a:rPr lang="pt-BR" dirty="0" smtClean="0"/>
              <a:t>Acessibilidade em Jogos Digitais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pt-BR" sz="2400" dirty="0" smtClean="0">
                <a:solidFill>
                  <a:schemeClr val="accent3">
                    <a:lumMod val="50000"/>
                  </a:schemeClr>
                </a:solidFill>
              </a:rPr>
              <a:t>Flávio Coutinho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11560" y="404664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Departamento de Computação</a:t>
            </a:r>
          </a:p>
          <a:p>
            <a:pPr algn="ctr"/>
            <a:r>
              <a:rPr lang="pt-BR" dirty="0" smtClean="0"/>
              <a:t>Centro Federal de Educação Tecnológica de Minas Gerais</a:t>
            </a:r>
            <a:endParaRPr lang="pt-BR" dirty="0"/>
          </a:p>
        </p:txBody>
      </p:sp>
      <p:pic>
        <p:nvPicPr>
          <p:cNvPr id="21506" name="Picture 2" descr="http://icons.iconarchive.com/icons/deleket/soft-scraps/128/Email-icon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724128" y="5616624"/>
            <a:ext cx="476671" cy="476672"/>
          </a:xfrm>
          <a:prstGeom prst="rect">
            <a:avLst/>
          </a:prstGeom>
          <a:noFill/>
        </p:spPr>
      </p:pic>
      <p:pic>
        <p:nvPicPr>
          <p:cNvPr id="21508" name="Picture 4" descr="http://icons.iconarchive.com/icons/deleket/soft-scraps/128/Network-PC-icon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724128" y="6165304"/>
            <a:ext cx="432048" cy="432048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6344815" y="5661248"/>
            <a:ext cx="2763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hlinkClick r:id="rId2"/>
              </a:rPr>
              <a:t>coutinho@decom.cefetmg.br</a:t>
            </a:r>
            <a:endParaRPr lang="pt-BR" sz="16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372200" y="6237312"/>
            <a:ext cx="212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hlinkClick r:id="rId4"/>
              </a:rPr>
              <a:t>dcc.</a:t>
            </a:r>
            <a:r>
              <a:rPr lang="pt-BR" sz="1600" dirty="0" err="1" smtClean="0">
                <a:hlinkClick r:id="rId4"/>
              </a:rPr>
              <a:t>ufmg</a:t>
            </a:r>
            <a:r>
              <a:rPr lang="pt-BR" sz="1600" dirty="0" smtClean="0">
                <a:hlinkClick r:id="rId4"/>
              </a:rPr>
              <a:t>.</a:t>
            </a:r>
            <a:r>
              <a:rPr lang="pt-BR" sz="1600" dirty="0" err="1" smtClean="0">
                <a:hlinkClick r:id="rId4"/>
              </a:rPr>
              <a:t>br</a:t>
            </a:r>
            <a:r>
              <a:rPr lang="pt-BR" sz="1600" dirty="0" smtClean="0">
                <a:hlinkClick r:id="rId4"/>
              </a:rPr>
              <a:t>/</a:t>
            </a:r>
            <a:r>
              <a:rPr lang="pt-BR" sz="1600" dirty="0" err="1" smtClean="0">
                <a:hlinkClick r:id="rId4"/>
              </a:rPr>
              <a:t>~flavioro</a:t>
            </a:r>
            <a:endParaRPr lang="pt-BR" sz="1600" dirty="0"/>
          </a:p>
        </p:txBody>
      </p:sp>
      <p:pic>
        <p:nvPicPr>
          <p:cNvPr id="5" name="Picture 4" descr="C:\Users\Coutinho\Dropbox\Mestrado\Desenvolvimento de Jogos\Imagens\todo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3286125"/>
            <a:ext cx="4629150" cy="35718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10</a:t>
            </a:fld>
            <a:endParaRPr lang="pt-BR"/>
          </a:p>
        </p:txBody>
      </p:sp>
      <p:grpSp>
        <p:nvGrpSpPr>
          <p:cNvPr id="5" name="Grupo 4"/>
          <p:cNvGrpSpPr/>
          <p:nvPr/>
        </p:nvGrpSpPr>
        <p:grpSpPr>
          <a:xfrm>
            <a:off x="107504" y="116632"/>
            <a:ext cx="1224136" cy="1224136"/>
            <a:chOff x="179512" y="2204864"/>
            <a:chExt cx="2376264" cy="2376264"/>
          </a:xfrm>
        </p:grpSpPr>
        <p:sp>
          <p:nvSpPr>
            <p:cNvPr id="3" name="Elipse 2"/>
            <p:cNvSpPr/>
            <p:nvPr/>
          </p:nvSpPr>
          <p:spPr>
            <a:xfrm>
              <a:off x="179512" y="2204864"/>
              <a:ext cx="2376264" cy="2376264"/>
            </a:xfrm>
            <a:prstGeom prst="ellipse">
              <a:avLst/>
            </a:prstGeom>
            <a:solidFill>
              <a:schemeClr val="bg1"/>
            </a:solidFill>
            <a:ln w="76200" cap="flat">
              <a:solidFill>
                <a:schemeClr val="accent2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Picture 3" descr="C:\Users\Fegemo\Dropbox\Mestrado\Desenvolvimento de Jogos\Imagens\ghost_red_small_transp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4478" y="2529830"/>
              <a:ext cx="1619250" cy="1619250"/>
            </a:xfrm>
            <a:prstGeom prst="rect">
              <a:avLst/>
            </a:prstGeom>
            <a:noFill/>
          </p:spPr>
        </p:pic>
      </p:grpSp>
      <p:sp>
        <p:nvSpPr>
          <p:cNvPr id="6" name="Retângulo 5"/>
          <p:cNvSpPr/>
          <p:nvPr/>
        </p:nvSpPr>
        <p:spPr>
          <a:xfrm>
            <a:off x="1043608" y="5157192"/>
            <a:ext cx="2730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hlinkClick r:id="rId3"/>
              </a:rPr>
              <a:t>ColorOracle.</a:t>
            </a:r>
            <a:r>
              <a:rPr lang="pt-BR" dirty="0" err="1" smtClean="0">
                <a:hlinkClick r:id="rId3"/>
              </a:rPr>
              <a:t>cartography</a:t>
            </a:r>
            <a:r>
              <a:rPr lang="pt-BR" dirty="0" smtClean="0">
                <a:hlinkClick r:id="rId3"/>
              </a:rPr>
              <a:t>.</a:t>
            </a:r>
            <a:r>
              <a:rPr lang="pt-BR" dirty="0" err="1" smtClean="0">
                <a:hlinkClick r:id="rId3"/>
              </a:rPr>
              <a:t>ch</a:t>
            </a:r>
            <a:endParaRPr lang="pt-BR" dirty="0"/>
          </a:p>
        </p:txBody>
      </p:sp>
      <p:pic>
        <p:nvPicPr>
          <p:cNvPr id="25602" name="Picture 2" descr="http://colorvisiontesting.com/plate%202%204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2132856"/>
            <a:ext cx="3124200" cy="2981326"/>
          </a:xfrm>
          <a:prstGeom prst="rect">
            <a:avLst/>
          </a:prstGeom>
          <a:noFill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2060848"/>
            <a:ext cx="437197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aixaDeTexto 9"/>
          <p:cNvSpPr txBox="1"/>
          <p:nvPr/>
        </p:nvSpPr>
        <p:spPr>
          <a:xfrm>
            <a:off x="2339752" y="404664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Daltonismo</a:t>
            </a:r>
            <a:endParaRPr lang="pt-BR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11</a:t>
            </a:fld>
            <a:endParaRPr lang="pt-BR"/>
          </a:p>
        </p:txBody>
      </p:sp>
      <p:grpSp>
        <p:nvGrpSpPr>
          <p:cNvPr id="5" name="Grupo 4"/>
          <p:cNvGrpSpPr/>
          <p:nvPr/>
        </p:nvGrpSpPr>
        <p:grpSpPr>
          <a:xfrm>
            <a:off x="107504" y="116632"/>
            <a:ext cx="1224136" cy="1224136"/>
            <a:chOff x="179512" y="2204864"/>
            <a:chExt cx="2376264" cy="2376264"/>
          </a:xfrm>
        </p:grpSpPr>
        <p:sp>
          <p:nvSpPr>
            <p:cNvPr id="3" name="Elipse 2"/>
            <p:cNvSpPr/>
            <p:nvPr/>
          </p:nvSpPr>
          <p:spPr>
            <a:xfrm>
              <a:off x="179512" y="2204864"/>
              <a:ext cx="2376264" cy="2376264"/>
            </a:xfrm>
            <a:prstGeom prst="ellipse">
              <a:avLst/>
            </a:prstGeom>
            <a:solidFill>
              <a:schemeClr val="bg1"/>
            </a:solidFill>
            <a:ln w="76200" cap="flat">
              <a:solidFill>
                <a:schemeClr val="accent2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Picture 3" descr="C:\Users\Fegemo\Dropbox\Mestrado\Desenvolvimento de Jogos\Imagens\ghost_red_small_trans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4478" y="2529830"/>
              <a:ext cx="1619250" cy="1619250"/>
            </a:xfrm>
            <a:prstGeom prst="rect">
              <a:avLst/>
            </a:prstGeom>
            <a:noFill/>
          </p:spPr>
        </p:pic>
      </p:grpSp>
      <p:sp>
        <p:nvSpPr>
          <p:cNvPr id="10" name="CaixaDeTexto 9"/>
          <p:cNvSpPr txBox="1"/>
          <p:nvPr/>
        </p:nvSpPr>
        <p:spPr>
          <a:xfrm>
            <a:off x="2339752" y="404664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 smtClean="0"/>
              <a:t>AudioGames</a:t>
            </a:r>
            <a:endParaRPr lang="pt-BR" sz="3600" dirty="0"/>
          </a:p>
        </p:txBody>
      </p:sp>
      <p:pic>
        <p:nvPicPr>
          <p:cNvPr id="11" name="Demor_promowmv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59394" name="Picture 2" descr="http://img186.imageshack.us/img186/9076/dp000000of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88840"/>
            <a:ext cx="3810000" cy="2857500"/>
          </a:xfrm>
          <a:prstGeom prst="rect">
            <a:avLst/>
          </a:prstGeom>
          <a:noFill/>
        </p:spPr>
      </p:pic>
      <p:pic>
        <p:nvPicPr>
          <p:cNvPr id="59396" name="Picture 4" descr="http://christianmagdu.com/en/wp-content/uploads/2009/04/terraforme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844824"/>
            <a:ext cx="3779912" cy="3040545"/>
          </a:xfrm>
          <a:prstGeom prst="rect">
            <a:avLst/>
          </a:prstGeom>
          <a:noFill/>
        </p:spPr>
      </p:pic>
      <p:grpSp>
        <p:nvGrpSpPr>
          <p:cNvPr id="5" name="Grupo 4"/>
          <p:cNvGrpSpPr/>
          <p:nvPr/>
        </p:nvGrpSpPr>
        <p:grpSpPr>
          <a:xfrm>
            <a:off x="107504" y="116632"/>
            <a:ext cx="1224136" cy="1224136"/>
            <a:chOff x="179512" y="2204864"/>
            <a:chExt cx="2376264" cy="2376264"/>
          </a:xfrm>
        </p:grpSpPr>
        <p:sp>
          <p:nvSpPr>
            <p:cNvPr id="6" name="Elipse 5"/>
            <p:cNvSpPr/>
            <p:nvPr/>
          </p:nvSpPr>
          <p:spPr>
            <a:xfrm>
              <a:off x="179512" y="2204864"/>
              <a:ext cx="2376264" cy="2376264"/>
            </a:xfrm>
            <a:prstGeom prst="ellipse">
              <a:avLst/>
            </a:prstGeom>
            <a:solidFill>
              <a:schemeClr val="bg1"/>
            </a:solidFill>
            <a:ln w="76200" cap="flat">
              <a:solidFill>
                <a:schemeClr val="accent2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Picture 3" descr="C:\Users\Fegemo\Dropbox\Mestrado\Desenvolvimento de Jogos\Imagens\ghost_red_small_transp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4478" y="2529830"/>
              <a:ext cx="1619250" cy="1619250"/>
            </a:xfrm>
            <a:prstGeom prst="rect">
              <a:avLst/>
            </a:prstGeom>
            <a:noFill/>
          </p:spPr>
        </p:pic>
      </p:grpSp>
      <p:sp>
        <p:nvSpPr>
          <p:cNvPr id="8" name="CaixaDeTexto 7"/>
          <p:cNvSpPr txBox="1"/>
          <p:nvPr/>
        </p:nvSpPr>
        <p:spPr>
          <a:xfrm>
            <a:off x="2339752" y="404664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Jogos Adaptados</a:t>
            </a:r>
            <a:endParaRPr lang="pt-BR" sz="36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55576" y="494116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/>
              <a:t>AudioQuake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292080" y="501317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/>
              <a:t>Terraformers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13</a:t>
            </a:fld>
            <a:endParaRPr lang="pt-BR"/>
          </a:p>
        </p:txBody>
      </p:sp>
      <p:grpSp>
        <p:nvGrpSpPr>
          <p:cNvPr id="5" name="Grupo 4"/>
          <p:cNvGrpSpPr/>
          <p:nvPr/>
        </p:nvGrpSpPr>
        <p:grpSpPr>
          <a:xfrm>
            <a:off x="107504" y="116632"/>
            <a:ext cx="1224136" cy="1224136"/>
            <a:chOff x="179512" y="2204864"/>
            <a:chExt cx="2376264" cy="2376264"/>
          </a:xfrm>
        </p:grpSpPr>
        <p:sp>
          <p:nvSpPr>
            <p:cNvPr id="6" name="Elipse 5"/>
            <p:cNvSpPr/>
            <p:nvPr/>
          </p:nvSpPr>
          <p:spPr>
            <a:xfrm>
              <a:off x="179512" y="2204864"/>
              <a:ext cx="2376264" cy="2376264"/>
            </a:xfrm>
            <a:prstGeom prst="ellipse">
              <a:avLst/>
            </a:prstGeom>
            <a:solidFill>
              <a:schemeClr val="bg1"/>
            </a:solidFill>
            <a:ln w="76200" cap="flat">
              <a:solidFill>
                <a:schemeClr val="accent2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Picture 3" descr="C:\Users\Fegemo\Dropbox\Mestrado\Desenvolvimento de Jogos\Imagens\ghost_red_small_transp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4478" y="2529830"/>
              <a:ext cx="1619250" cy="1619250"/>
            </a:xfrm>
            <a:prstGeom prst="rect">
              <a:avLst/>
            </a:prstGeom>
            <a:noFill/>
          </p:spPr>
        </p:pic>
      </p:grpSp>
      <p:sp>
        <p:nvSpPr>
          <p:cNvPr id="10" name="CaixaDeTexto 9"/>
          <p:cNvSpPr txBox="1"/>
          <p:nvPr/>
        </p:nvSpPr>
        <p:spPr>
          <a:xfrm>
            <a:off x="5729010" y="485986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hlinkClick r:id="rId3"/>
              </a:rPr>
              <a:t>David </a:t>
            </a:r>
            <a:r>
              <a:rPr lang="pt-BR" dirty="0" err="1" smtClean="0">
                <a:hlinkClick r:id="rId3"/>
              </a:rPr>
              <a:t>Rousset</a:t>
            </a:r>
            <a:r>
              <a:rPr lang="pt-BR" dirty="0" smtClean="0">
                <a:hlinkClick r:id="rId3"/>
              </a:rPr>
              <a:t>, 2015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66012" y="1900266"/>
            <a:ext cx="3713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/>
              <a:t>Som “posicional”</a:t>
            </a:r>
            <a:br>
              <a:rPr lang="pt-BR" sz="2400" dirty="0" smtClean="0"/>
            </a:br>
            <a:endParaRPr lang="pt-B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/>
              <a:t>Ajuste dinâmico e automático de </a:t>
            </a:r>
            <a:br>
              <a:rPr lang="pt-BR" sz="2400" dirty="0" smtClean="0"/>
            </a:br>
            <a:r>
              <a:rPr lang="pt-BR" sz="2400" dirty="0" smtClean="0"/>
              <a:t>velocidade do jogo e do áudio</a:t>
            </a:r>
            <a:br>
              <a:rPr lang="pt-BR" sz="2400" dirty="0" smtClean="0"/>
            </a:br>
            <a:endParaRPr lang="pt-B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smtClean="0"/>
              <a:t>Síntese de voz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3"/>
          <a:stretch/>
        </p:blipFill>
        <p:spPr bwMode="auto">
          <a:xfrm>
            <a:off x="3778290" y="740397"/>
            <a:ext cx="5045442" cy="371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1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óide 7"/>
          <p:cNvSpPr/>
          <p:nvPr/>
        </p:nvSpPr>
        <p:spPr>
          <a:xfrm rot="16200000">
            <a:off x="-837220" y="2816932"/>
            <a:ext cx="6858000" cy="1224136"/>
          </a:xfrm>
          <a:prstGeom prst="trapezoid">
            <a:avLst>
              <a:gd name="adj" fmla="val 18936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179512" y="2204864"/>
            <a:ext cx="2376264" cy="2376264"/>
          </a:xfrm>
          <a:prstGeom prst="ellipse">
            <a:avLst/>
          </a:prstGeom>
          <a:solidFill>
            <a:schemeClr val="bg1"/>
          </a:solidFill>
          <a:ln w="190500" cap="flat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3203848" y="0"/>
            <a:ext cx="5940152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0" y="692696"/>
            <a:ext cx="269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Deficiências </a:t>
            </a:r>
          </a:p>
          <a:p>
            <a:pPr algn="ctr"/>
            <a:r>
              <a:rPr lang="pt-BR" sz="3600" dirty="0" smtClean="0"/>
              <a:t>Auditivas</a:t>
            </a:r>
            <a:endParaRPr lang="pt-BR" sz="3600" dirty="0"/>
          </a:p>
        </p:txBody>
      </p:sp>
      <p:sp>
        <p:nvSpPr>
          <p:cNvPr id="12" name="Espaço Reservado para Conteúdo 5"/>
          <p:cNvSpPr txBox="1">
            <a:spLocks/>
          </p:cNvSpPr>
          <p:nvPr/>
        </p:nvSpPr>
        <p:spPr>
          <a:xfrm>
            <a:off x="3419872" y="404664"/>
            <a:ext cx="5266928" cy="597666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800" dirty="0" smtClean="0"/>
              <a:t>Tipos de problemas</a:t>
            </a: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Surdez leve (26 a 40 dB)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Surdez moderada (41 a 70</a:t>
            </a:r>
            <a:r>
              <a:rPr kumimoji="0" lang="pt-B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dB</a:t>
            </a: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dirty="0" smtClean="0"/>
              <a:t>Surdez severa (71 A 90 </a:t>
            </a:r>
            <a:r>
              <a:rPr lang="pt-BR" sz="2400" dirty="0" err="1" smtClean="0"/>
              <a:t>Db</a:t>
            </a:r>
            <a:r>
              <a:rPr lang="pt-BR" sz="2400" dirty="0" smtClean="0"/>
              <a:t>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Surdez profunda (91+ </a:t>
            </a:r>
            <a:r>
              <a:rPr kumimoji="0" lang="pt-B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Db</a:t>
            </a: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Voltando do Rock in Rio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Como afetam</a:t>
            </a:r>
            <a:r>
              <a:rPr kumimoji="0" lang="pt-BR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experiência de jogo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baseline="0" dirty="0" smtClean="0"/>
              <a:t>Não recebem dicas sonoras</a:t>
            </a:r>
            <a:endParaRPr lang="pt-BR" sz="24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Não</a:t>
            </a:r>
            <a:r>
              <a:rPr kumimoji="0" lang="pt-B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acompanham diálogos e eventos sem legendas</a:t>
            </a: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Têm dificuldade de leitura e interpretação</a:t>
            </a:r>
            <a:r>
              <a:rPr kumimoji="0" lang="pt-B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 textos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dirty="0" smtClean="0"/>
              <a:t>Dificuldade com língua estrangeira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Dificuldade para</a:t>
            </a:r>
            <a:r>
              <a:rPr kumimoji="0" lang="pt-B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comunicar</a:t>
            </a: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 descr="C:\Users\Fegemo\Dropbox\Mestrado\Desenvolvimento de Jogos\Imagens\ghost_pink_small_trans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478" y="2564904"/>
            <a:ext cx="1619250" cy="16192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15</a:t>
            </a:fld>
            <a:endParaRPr lang="pt-BR"/>
          </a:p>
        </p:txBody>
      </p:sp>
      <p:grpSp>
        <p:nvGrpSpPr>
          <p:cNvPr id="8" name="Grupo 7"/>
          <p:cNvGrpSpPr/>
          <p:nvPr/>
        </p:nvGrpSpPr>
        <p:grpSpPr>
          <a:xfrm>
            <a:off x="107504" y="177119"/>
            <a:ext cx="1235657" cy="1235657"/>
            <a:chOff x="179513" y="2204865"/>
            <a:chExt cx="1235657" cy="1235657"/>
          </a:xfrm>
        </p:grpSpPr>
        <p:sp>
          <p:nvSpPr>
            <p:cNvPr id="6" name="Elipse 5"/>
            <p:cNvSpPr/>
            <p:nvPr/>
          </p:nvSpPr>
          <p:spPr>
            <a:xfrm>
              <a:off x="179513" y="2204865"/>
              <a:ext cx="1235657" cy="1235657"/>
            </a:xfrm>
            <a:prstGeom prst="ellipse">
              <a:avLst/>
            </a:prstGeom>
            <a:solidFill>
              <a:schemeClr val="bg1"/>
            </a:solidFill>
            <a:ln w="76200" cap="flat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Picture 2" descr="C:\Users\Fegemo\Dropbox\Mestrado\Desenvolvimento de Jogos\Imagens\ghost_pink_small_trans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8" y="2420888"/>
              <a:ext cx="842128" cy="842128"/>
            </a:xfrm>
            <a:prstGeom prst="rect">
              <a:avLst/>
            </a:prstGeom>
            <a:noFill/>
          </p:spPr>
        </p:pic>
      </p:grpSp>
      <p:pic>
        <p:nvPicPr>
          <p:cNvPr id="9" name="Closed Captioning in Half Life 2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2195736" y="1844824"/>
            <a:ext cx="4572000" cy="3429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339752" y="404664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 smtClean="0"/>
              <a:t>Closed</a:t>
            </a:r>
            <a:r>
              <a:rPr lang="pt-BR" sz="3600" dirty="0" smtClean="0"/>
              <a:t> </a:t>
            </a:r>
            <a:r>
              <a:rPr lang="pt-BR" sz="3600" dirty="0" err="1" smtClean="0"/>
              <a:t>Captioning</a:t>
            </a:r>
            <a:endParaRPr lang="pt-BR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EC4EB42-8ED2-4B98-A4DF-984A78480C07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0"/>
            <a:ext cx="9543097" cy="688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upo 3"/>
          <p:cNvGrpSpPr/>
          <p:nvPr/>
        </p:nvGrpSpPr>
        <p:grpSpPr>
          <a:xfrm>
            <a:off x="107504" y="177119"/>
            <a:ext cx="1235657" cy="1235657"/>
            <a:chOff x="179513" y="2204865"/>
            <a:chExt cx="1235657" cy="1235657"/>
          </a:xfrm>
        </p:grpSpPr>
        <p:sp>
          <p:nvSpPr>
            <p:cNvPr id="6" name="Elipse 5"/>
            <p:cNvSpPr/>
            <p:nvPr/>
          </p:nvSpPr>
          <p:spPr>
            <a:xfrm>
              <a:off x="179513" y="2204865"/>
              <a:ext cx="1235657" cy="1235657"/>
            </a:xfrm>
            <a:prstGeom prst="ellipse">
              <a:avLst/>
            </a:prstGeom>
            <a:solidFill>
              <a:schemeClr val="bg1"/>
            </a:solidFill>
            <a:ln w="76200" cap="flat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:\Users\Fegemo\Dropbox\Mestrado\Desenvolvimento de Jogos\Imagens\ghost_pink_small_trans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8" y="2420888"/>
              <a:ext cx="842128" cy="84212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17</a:t>
            </a:fld>
            <a:endParaRPr lang="pt-BR"/>
          </a:p>
        </p:txBody>
      </p:sp>
      <p:grpSp>
        <p:nvGrpSpPr>
          <p:cNvPr id="8" name="Grupo 7"/>
          <p:cNvGrpSpPr/>
          <p:nvPr/>
        </p:nvGrpSpPr>
        <p:grpSpPr>
          <a:xfrm>
            <a:off x="107504" y="177119"/>
            <a:ext cx="1235657" cy="1235657"/>
            <a:chOff x="179513" y="2204865"/>
            <a:chExt cx="1235657" cy="1235657"/>
          </a:xfrm>
        </p:grpSpPr>
        <p:sp>
          <p:nvSpPr>
            <p:cNvPr id="6" name="Elipse 5"/>
            <p:cNvSpPr/>
            <p:nvPr/>
          </p:nvSpPr>
          <p:spPr>
            <a:xfrm>
              <a:off x="179513" y="2204865"/>
              <a:ext cx="1235657" cy="1235657"/>
            </a:xfrm>
            <a:prstGeom prst="ellipse">
              <a:avLst/>
            </a:prstGeom>
            <a:solidFill>
              <a:schemeClr val="bg1"/>
            </a:solidFill>
            <a:ln w="76200" cap="flat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Picture 2" descr="C:\Users\Fegemo\Dropbox\Mestrado\Desenvolvimento de Jogos\Imagens\ghost_pink_small_transp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3528" y="2420888"/>
              <a:ext cx="842128" cy="842128"/>
            </a:xfrm>
            <a:prstGeom prst="rect">
              <a:avLst/>
            </a:prstGeom>
            <a:noFill/>
          </p:spPr>
        </p:pic>
      </p:grpSp>
      <p:sp>
        <p:nvSpPr>
          <p:cNvPr id="10" name="CaixaDeTexto 9"/>
          <p:cNvSpPr txBox="1"/>
          <p:nvPr/>
        </p:nvSpPr>
        <p:spPr>
          <a:xfrm>
            <a:off x="2339752" y="404664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Sinestesia</a:t>
            </a:r>
            <a:endParaRPr lang="pt-BR" sz="3600" dirty="0"/>
          </a:p>
        </p:txBody>
      </p:sp>
      <p:pic>
        <p:nvPicPr>
          <p:cNvPr id="3" name="7r-alVz2Ttg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-5883" y="1556792"/>
            <a:ext cx="4572000" cy="2571750"/>
          </a:xfrm>
          <a:prstGeom prst="rect">
            <a:avLst/>
          </a:prstGeom>
        </p:spPr>
      </p:pic>
      <p:pic>
        <p:nvPicPr>
          <p:cNvPr id="4" name="M_a7tmyEQq4"/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564157" y="3645024"/>
            <a:ext cx="4572000" cy="25717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24028" y="1700808"/>
            <a:ext cx="322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Comunicação de ameaça no HL2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135968" y="5373216"/>
            <a:ext cx="2422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Localização de inimigos </a:t>
            </a:r>
          </a:p>
          <a:p>
            <a:r>
              <a:rPr lang="pt-BR" dirty="0" smtClean="0"/>
              <a:t>usando sinestesia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308304" y="681663"/>
            <a:ext cx="162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Coutinho, 2012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407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óide 7"/>
          <p:cNvSpPr/>
          <p:nvPr/>
        </p:nvSpPr>
        <p:spPr>
          <a:xfrm rot="16200000">
            <a:off x="-837220" y="2816932"/>
            <a:ext cx="6858000" cy="1224136"/>
          </a:xfrm>
          <a:prstGeom prst="trapezoid">
            <a:avLst>
              <a:gd name="adj" fmla="val 18936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179512" y="2204864"/>
            <a:ext cx="2376264" cy="2376264"/>
          </a:xfrm>
          <a:prstGeom prst="ellipse">
            <a:avLst/>
          </a:prstGeom>
          <a:solidFill>
            <a:schemeClr val="bg1"/>
          </a:solidFill>
          <a:ln w="190500" cap="flat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3203848" y="0"/>
            <a:ext cx="594015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0" y="692696"/>
            <a:ext cx="269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Deficiências </a:t>
            </a:r>
          </a:p>
          <a:p>
            <a:pPr algn="ctr"/>
            <a:r>
              <a:rPr lang="pt-BR" sz="3600" dirty="0" smtClean="0"/>
              <a:t>Motoras</a:t>
            </a:r>
            <a:endParaRPr lang="pt-BR" sz="3600" dirty="0"/>
          </a:p>
        </p:txBody>
      </p:sp>
      <p:sp>
        <p:nvSpPr>
          <p:cNvPr id="12" name="Espaço Reservado para Conteúdo 5"/>
          <p:cNvSpPr txBox="1">
            <a:spLocks/>
          </p:cNvSpPr>
          <p:nvPr/>
        </p:nvSpPr>
        <p:spPr>
          <a:xfrm>
            <a:off x="3419872" y="404664"/>
            <a:ext cx="5266928" cy="597666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800" dirty="0" smtClean="0"/>
              <a:t>Tipos de problemas</a:t>
            </a: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Paralisia parcial ou completa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Ausência de membros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dirty="0" smtClean="0"/>
              <a:t>Fraqueza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Braço quebrado</a:t>
            </a:r>
            <a:endParaRPr kumimoji="0" lang="pt-B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Como afetam</a:t>
            </a:r>
            <a:r>
              <a:rPr kumimoji="0" lang="pt-BR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experiência de jogo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dirty="0" smtClean="0"/>
              <a:t>Dificuldade com vários botões</a:t>
            </a: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Tempo de resposta maior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dirty="0" smtClean="0"/>
              <a:t>Maior dificuldade em controles analógicos</a:t>
            </a: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dirty="0" smtClean="0"/>
              <a:t>Podem conseguir pressionar apenas um ou nenhum botão</a:t>
            </a:r>
            <a:endParaRPr kumimoji="0" lang="pt-BR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baseline="0" dirty="0" smtClean="0"/>
              <a:t>Dificuldade para comunicar</a:t>
            </a: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 descr="C:\Users\Fegemo\Dropbox\Mestrado\Desenvolvimento de Jogos\Imagens\ghost_yellow_small_trans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478" y="2564904"/>
            <a:ext cx="1619250" cy="16192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339752" y="404664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 smtClean="0"/>
              <a:t>One</a:t>
            </a:r>
            <a:r>
              <a:rPr lang="pt-BR" sz="3600" dirty="0" smtClean="0"/>
              <a:t> Switch</a:t>
            </a:r>
            <a:endParaRPr lang="pt-BR" sz="3600" dirty="0"/>
          </a:p>
        </p:txBody>
      </p:sp>
      <p:grpSp>
        <p:nvGrpSpPr>
          <p:cNvPr id="9" name="Grupo 8"/>
          <p:cNvGrpSpPr/>
          <p:nvPr/>
        </p:nvGrpSpPr>
        <p:grpSpPr>
          <a:xfrm>
            <a:off x="38100" y="95250"/>
            <a:ext cx="1330708" cy="1330708"/>
            <a:chOff x="179512" y="2204864"/>
            <a:chExt cx="1330708" cy="1330708"/>
          </a:xfrm>
        </p:grpSpPr>
        <p:sp>
          <p:nvSpPr>
            <p:cNvPr id="7" name="Elipse 6"/>
            <p:cNvSpPr>
              <a:spLocks noChangeAspect="1"/>
            </p:cNvSpPr>
            <p:nvPr/>
          </p:nvSpPr>
          <p:spPr>
            <a:xfrm>
              <a:off x="179512" y="2204864"/>
              <a:ext cx="1330708" cy="1330708"/>
            </a:xfrm>
            <a:prstGeom prst="ellipse">
              <a:avLst/>
            </a:prstGeom>
            <a:solidFill>
              <a:schemeClr val="bg1"/>
            </a:solidFill>
            <a:ln w="76200" cap="flat"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:\Users\Fegemo\Dropbox\Mestrado\Desenvolvimento de Jogos\Imagens\ghost_yellow_small_trans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5536" y="2348880"/>
              <a:ext cx="906907" cy="906907"/>
            </a:xfrm>
            <a:prstGeom prst="rect">
              <a:avLst/>
            </a:prstGeom>
            <a:noFill/>
          </p:spPr>
        </p:pic>
      </p:grpSp>
      <p:pic>
        <p:nvPicPr>
          <p:cNvPr id="28674" name="Picture 2" descr="My Golf Game Screensho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2276872"/>
            <a:ext cx="4493299" cy="2808312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83568" y="515719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Golf Game Featuring </a:t>
            </a:r>
            <a:r>
              <a:rPr lang="en-US" dirty="0" err="1" smtClean="0"/>
              <a:t>Earnie</a:t>
            </a:r>
            <a:r>
              <a:rPr lang="en-US" dirty="0" smtClean="0"/>
              <a:t> </a:t>
            </a:r>
            <a:r>
              <a:rPr lang="en-US" dirty="0" err="1" smtClean="0"/>
              <a:t>Els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004048" y="522920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5"/>
              </a:rPr>
              <a:t>Zac </a:t>
            </a:r>
            <a:r>
              <a:rPr lang="en-US" dirty="0" err="1" smtClean="0">
                <a:hlinkClick r:id="rId5"/>
              </a:rPr>
              <a:t>Esquilo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3" t="18304" r="22903" b="6708"/>
          <a:stretch/>
        </p:blipFill>
        <p:spPr bwMode="auto">
          <a:xfrm>
            <a:off x="4860032" y="2276873"/>
            <a:ext cx="3818125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024050" y="5797286"/>
            <a:ext cx="16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Medeiros, 2015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Sumário</a:t>
            </a:r>
            <a:endParaRPr lang="pt-BR" dirty="0"/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</p:nvPr>
        </p:nvGraphicFramePr>
        <p:xfrm>
          <a:off x="457200" y="1600201"/>
          <a:ext cx="8229600" cy="413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339752" y="404664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 smtClean="0"/>
              <a:t>Remapper</a:t>
            </a:r>
            <a:r>
              <a:rPr lang="pt-BR" sz="3600" dirty="0" smtClean="0"/>
              <a:t> / </a:t>
            </a:r>
            <a:r>
              <a:rPr lang="pt-BR" sz="3600" dirty="0" err="1" smtClean="0"/>
              <a:t>Eye</a:t>
            </a:r>
            <a:r>
              <a:rPr lang="pt-BR" sz="3600" dirty="0" smtClean="0"/>
              <a:t> Gaze</a:t>
            </a:r>
            <a:endParaRPr lang="pt-BR" sz="3600" dirty="0"/>
          </a:p>
        </p:txBody>
      </p:sp>
      <p:grpSp>
        <p:nvGrpSpPr>
          <p:cNvPr id="3" name="Grupo 8"/>
          <p:cNvGrpSpPr/>
          <p:nvPr/>
        </p:nvGrpSpPr>
        <p:grpSpPr>
          <a:xfrm>
            <a:off x="38100" y="95250"/>
            <a:ext cx="1330708" cy="1330708"/>
            <a:chOff x="179512" y="2204864"/>
            <a:chExt cx="1330708" cy="1330708"/>
          </a:xfrm>
        </p:grpSpPr>
        <p:sp>
          <p:nvSpPr>
            <p:cNvPr id="7" name="Elipse 6"/>
            <p:cNvSpPr>
              <a:spLocks noChangeAspect="1"/>
            </p:cNvSpPr>
            <p:nvPr/>
          </p:nvSpPr>
          <p:spPr>
            <a:xfrm>
              <a:off x="179512" y="2204864"/>
              <a:ext cx="1330708" cy="1330708"/>
            </a:xfrm>
            <a:prstGeom prst="ellipse">
              <a:avLst/>
            </a:prstGeom>
            <a:solidFill>
              <a:schemeClr val="bg1"/>
            </a:solidFill>
            <a:ln w="76200" cap="flat"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:\Users\Fegemo\Dropbox\Mestrado\Desenvolvimento de Jogos\Imagens\ghost_yellow_small_trans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5536" y="2348880"/>
              <a:ext cx="906907" cy="906907"/>
            </a:xfrm>
            <a:prstGeom prst="rect">
              <a:avLst/>
            </a:prstGeom>
            <a:noFill/>
          </p:spPr>
        </p:pic>
      </p:grpSp>
      <p:pic>
        <p:nvPicPr>
          <p:cNvPr id="2050" name="Picture 2" descr="Image showing XCM Re-Mapper next to an XBox 360 console and a wired XBox 360 controller.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2636912"/>
            <a:ext cx="2899022" cy="2232248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971600" y="515719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XCM </a:t>
            </a:r>
            <a:r>
              <a:rPr lang="pt-BR" dirty="0" err="1" smtClean="0"/>
              <a:t>Remapper</a:t>
            </a:r>
            <a:endParaRPr lang="pt-BR" dirty="0"/>
          </a:p>
        </p:txBody>
      </p:sp>
      <p:pic>
        <p:nvPicPr>
          <p:cNvPr id="11" name="Legacy of Wisdom - Jeremy Kang (Eye Gaze gameplay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4860032" y="2564904"/>
            <a:ext cx="3048000" cy="2286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716016" y="508518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/>
              <a:t>Legacy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Wisdom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óide 7"/>
          <p:cNvSpPr/>
          <p:nvPr/>
        </p:nvSpPr>
        <p:spPr>
          <a:xfrm rot="16200000">
            <a:off x="-837220" y="2816932"/>
            <a:ext cx="6858000" cy="1224136"/>
          </a:xfrm>
          <a:prstGeom prst="trapezoid">
            <a:avLst>
              <a:gd name="adj" fmla="val 18936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179512" y="2204864"/>
            <a:ext cx="2376264" cy="2376264"/>
          </a:xfrm>
          <a:prstGeom prst="ellipse">
            <a:avLst/>
          </a:prstGeom>
          <a:solidFill>
            <a:schemeClr val="bg1"/>
          </a:solidFill>
          <a:ln w="190500" cap="flat"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3203848" y="0"/>
            <a:ext cx="5940152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0" y="692696"/>
            <a:ext cx="269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Deficiências </a:t>
            </a:r>
          </a:p>
          <a:p>
            <a:pPr algn="ctr"/>
            <a:r>
              <a:rPr lang="pt-BR" sz="3600" dirty="0" smtClean="0"/>
              <a:t>Cognitivas</a:t>
            </a:r>
            <a:endParaRPr lang="pt-BR" sz="3600" dirty="0"/>
          </a:p>
        </p:txBody>
      </p:sp>
      <p:sp>
        <p:nvSpPr>
          <p:cNvPr id="12" name="Espaço Reservado para Conteúdo 5"/>
          <p:cNvSpPr txBox="1">
            <a:spLocks/>
          </p:cNvSpPr>
          <p:nvPr/>
        </p:nvSpPr>
        <p:spPr>
          <a:xfrm>
            <a:off x="3419872" y="404664"/>
            <a:ext cx="5266928" cy="597666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800" dirty="0" smtClean="0"/>
              <a:t>Tipos de problemas</a:t>
            </a: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Perda de memória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Dislexia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dirty="0" smtClean="0"/>
              <a:t>Hiperatividade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dirty="0" smtClean="0"/>
              <a:t>Diversas síndromes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Ataque de ansiedade</a:t>
            </a:r>
            <a:endParaRPr kumimoji="0" lang="pt-B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Como afetam</a:t>
            </a:r>
            <a:r>
              <a:rPr kumimoji="0" lang="pt-BR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experiência de jogo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Dificuldades de leitura e</a:t>
            </a:r>
            <a:r>
              <a:rPr kumimoji="0" lang="pt-B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compreensão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baseline="0" dirty="0" smtClean="0"/>
              <a:t>Dificuldade para memorização</a:t>
            </a:r>
            <a:endParaRPr lang="pt-BR" sz="24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Dificuldade para raciocínio lógico e matemático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Dificuldade</a:t>
            </a:r>
            <a:r>
              <a:rPr kumimoji="0" lang="pt-B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concentração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baseline="0" dirty="0" smtClean="0"/>
              <a:t>Dificuldade para comunicar</a:t>
            </a: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 descr="C:\Users\Fegemo\Dropbox\Mestrado\Desenvolvimento de Jogos\Imagens\ghost_blue_small_trans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786" y="2119114"/>
            <a:ext cx="1885950" cy="1885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339752" y="404664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Cooperativo</a:t>
            </a:r>
            <a:endParaRPr lang="pt-BR" sz="3600" dirty="0"/>
          </a:p>
        </p:txBody>
      </p:sp>
      <p:grpSp>
        <p:nvGrpSpPr>
          <p:cNvPr id="3" name="Grupo 8"/>
          <p:cNvGrpSpPr/>
          <p:nvPr/>
        </p:nvGrpSpPr>
        <p:grpSpPr>
          <a:xfrm>
            <a:off x="38100" y="125016"/>
            <a:ext cx="1330708" cy="1330708"/>
            <a:chOff x="179512" y="2204864"/>
            <a:chExt cx="1330708" cy="1330708"/>
          </a:xfrm>
        </p:grpSpPr>
        <p:sp>
          <p:nvSpPr>
            <p:cNvPr id="7" name="Elipse 6"/>
            <p:cNvSpPr/>
            <p:nvPr/>
          </p:nvSpPr>
          <p:spPr>
            <a:xfrm>
              <a:off x="179512" y="2204864"/>
              <a:ext cx="1330708" cy="1330708"/>
            </a:xfrm>
            <a:prstGeom prst="ellipse">
              <a:avLst/>
            </a:prstGeom>
            <a:solidFill>
              <a:schemeClr val="bg1"/>
            </a:solidFill>
            <a:ln w="76200" cap="flat">
              <a:solidFill>
                <a:schemeClr val="accent5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C:\Users\Fegemo\Dropbox\Mestrado\Desenvolvimento de Jogos\Imagens\ghost_blue_small_transp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2757" y="2204864"/>
              <a:ext cx="1056279" cy="1056279"/>
            </a:xfrm>
            <a:prstGeom prst="rect">
              <a:avLst/>
            </a:prstGeom>
            <a:noFill/>
          </p:spPr>
        </p:pic>
      </p:grpSp>
      <p:pic>
        <p:nvPicPr>
          <p:cNvPr id="9" name="PEWPEWPEW PEWPEWPEW PEWPEWPEW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2286000" y="1714500"/>
            <a:ext cx="4572000" cy="3429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483768" y="515719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PEWPEWPEWPEWPEW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251520" y="0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Sumarizando</a:t>
            </a:r>
            <a:r>
              <a:rPr lang="pt-BR" dirty="0" smtClean="0"/>
              <a:t>... um </a:t>
            </a:r>
            <a:r>
              <a:rPr lang="pt-BR" sz="2800" dirty="0" smtClean="0"/>
              <a:t>top </a:t>
            </a:r>
            <a:r>
              <a:rPr lang="pt-BR" sz="3200" dirty="0" smtClean="0"/>
              <a:t>10</a:t>
            </a:r>
            <a:r>
              <a:rPr lang="pt-BR" sz="2800" dirty="0" smtClean="0"/>
              <a:t>!</a:t>
            </a:r>
            <a:endParaRPr lang="pt-BR" dirty="0"/>
          </a:p>
        </p:txBody>
      </p:sp>
      <p:sp>
        <p:nvSpPr>
          <p:cNvPr id="4" name="Espaço Reservado para Conteúdo 3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2800" dirty="0" smtClean="0"/>
              <a:t>Permitir a </a:t>
            </a:r>
            <a:r>
              <a:rPr lang="pt-BR" sz="2800" dirty="0" smtClean="0">
                <a:solidFill>
                  <a:schemeClr val="accent1"/>
                </a:solidFill>
              </a:rPr>
              <a:t>reconfiguração de controles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pt-BR" sz="1200" dirty="0" smtClean="0"/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 compatibilidade com </a:t>
            </a: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controles simples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pt-BR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2800" dirty="0" smtClean="0"/>
              <a:t>Oferecer </a:t>
            </a:r>
            <a:r>
              <a:rPr lang="pt-BR" sz="2800" dirty="0" smtClean="0">
                <a:solidFill>
                  <a:schemeClr val="accent1"/>
                </a:solidFill>
              </a:rPr>
              <a:t>alternativas ao som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pt-BR" sz="1200" dirty="0" smtClean="0"/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Controle</a:t>
            </a:r>
            <a:r>
              <a:rPr kumimoji="0" lang="pt-BR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</a:t>
            </a:r>
            <a:r>
              <a:rPr kumimoji="0" lang="pt-BR" sz="2800" b="0" i="0" u="none" strike="noStrike" kern="120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volume separado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pt-BR" sz="12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2800" baseline="0" dirty="0" smtClean="0"/>
              <a:t>Gráficos</a:t>
            </a:r>
            <a:r>
              <a:rPr lang="pt-BR" sz="2800" dirty="0" smtClean="0"/>
              <a:t> com </a:t>
            </a:r>
            <a:r>
              <a:rPr lang="pt-BR" sz="2800" dirty="0" smtClean="0">
                <a:solidFill>
                  <a:schemeClr val="accent1"/>
                </a:solidFill>
              </a:rPr>
              <a:t>alta visibilidade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251520" y="0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Sumarizando</a:t>
            </a:r>
            <a:r>
              <a:rPr lang="pt-BR" dirty="0" smtClean="0"/>
              <a:t>... um </a:t>
            </a:r>
            <a:r>
              <a:rPr lang="pt-BR" sz="2800" dirty="0" smtClean="0"/>
              <a:t>top </a:t>
            </a:r>
            <a:r>
              <a:rPr lang="pt-BR" sz="3200" dirty="0" smtClean="0"/>
              <a:t>10</a:t>
            </a:r>
            <a:r>
              <a:rPr lang="pt-BR" sz="2800" dirty="0" smtClean="0"/>
              <a:t>!</a:t>
            </a:r>
            <a:endParaRPr lang="pt-BR" dirty="0"/>
          </a:p>
        </p:txBody>
      </p:sp>
      <p:sp>
        <p:nvSpPr>
          <p:cNvPr id="4" name="Espaço Reservado para Conteúdo 3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pt-BR" sz="2800" dirty="0" smtClean="0"/>
              <a:t>Desenhe lembrando-se de </a:t>
            </a:r>
            <a:r>
              <a:rPr lang="pt-BR" sz="2800" dirty="0" err="1" smtClean="0">
                <a:solidFill>
                  <a:schemeClr val="accent1"/>
                </a:solidFill>
              </a:rPr>
              <a:t>daltonia</a:t>
            </a:r>
            <a:endParaRPr lang="pt-BR" sz="2800" dirty="0" smtClean="0">
              <a:solidFill>
                <a:schemeClr val="accent1"/>
              </a:solidFill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endParaRPr lang="pt-BR" sz="1200" dirty="0" smtClean="0"/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pt-BR" sz="2800" dirty="0" smtClean="0"/>
              <a:t>Permitir </a:t>
            </a:r>
            <a:r>
              <a:rPr lang="pt-BR" sz="2800" dirty="0" smtClean="0">
                <a:solidFill>
                  <a:schemeClr val="accent1"/>
                </a:solidFill>
              </a:rPr>
              <a:t>ajuste de dificuldade e velocidade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endParaRPr lang="pt-BR" sz="1200" dirty="0" smtClean="0"/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pt-BR" sz="2800" baseline="0" dirty="0" smtClean="0"/>
              <a:t>Oferecer </a:t>
            </a:r>
            <a:r>
              <a:rPr lang="pt-BR" sz="2800" baseline="0" dirty="0" smtClean="0">
                <a:solidFill>
                  <a:schemeClr val="accent1"/>
                </a:solidFill>
              </a:rPr>
              <a:t>tutoriais</a:t>
            </a:r>
            <a:r>
              <a:rPr lang="pt-BR" sz="2800" baseline="0" dirty="0" smtClean="0"/>
              <a:t>, </a:t>
            </a:r>
            <a:r>
              <a:rPr lang="pt-BR" sz="2800" baseline="0" dirty="0" smtClean="0">
                <a:solidFill>
                  <a:schemeClr val="accent1"/>
                </a:solidFill>
              </a:rPr>
              <a:t>modos de prática </a:t>
            </a:r>
            <a:r>
              <a:rPr lang="pt-BR" sz="2800" baseline="0" dirty="0" smtClean="0"/>
              <a:t>etc</a:t>
            </a:r>
            <a:r>
              <a:rPr lang="pt-BR" sz="2800" dirty="0" smtClean="0"/>
              <a:t>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endParaRPr lang="pt-BR" sz="1200" dirty="0" smtClean="0"/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pt-BR" sz="2800" dirty="0" smtClean="0"/>
              <a:t>Fazer </a:t>
            </a:r>
            <a:r>
              <a:rPr lang="pt-BR" sz="2800" dirty="0" smtClean="0">
                <a:solidFill>
                  <a:schemeClr val="accent1"/>
                </a:solidFill>
              </a:rPr>
              <a:t>os menus </a:t>
            </a:r>
            <a:r>
              <a:rPr lang="pt-BR" sz="2800" dirty="0" smtClean="0"/>
              <a:t>do jogo bem </a:t>
            </a:r>
            <a:r>
              <a:rPr lang="pt-BR" sz="2800" dirty="0" smtClean="0">
                <a:solidFill>
                  <a:schemeClr val="accent1"/>
                </a:solidFill>
              </a:rPr>
              <a:t>acessíveis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endParaRPr lang="pt-BR" sz="1200" dirty="0" smtClean="0"/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pt-BR" sz="2800" dirty="0" smtClean="0"/>
              <a:t>Tornar </a:t>
            </a:r>
            <a:r>
              <a:rPr lang="pt-BR" sz="2800" dirty="0" smtClean="0">
                <a:solidFill>
                  <a:schemeClr val="accent1"/>
                </a:solidFill>
              </a:rPr>
              <a:t>públicas as características de acessibilidade </a:t>
            </a:r>
            <a:r>
              <a:rPr lang="pt-BR" sz="2800" dirty="0" smtClean="0"/>
              <a:t>do jogo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300192" y="551723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(IGDA-GASIG s.d.)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Iniciativas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EC4EB42-8ED2-4B98-A4DF-984A78480C07}" type="slidenum">
              <a:rPr lang="pt-BR" smtClean="0"/>
              <a:pPr/>
              <a:t>25</a:t>
            </a:fld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Diferentes Objetivos</a:t>
            </a:r>
            <a:endParaRPr lang="pt-BR" dirty="0"/>
          </a:p>
        </p:txBody>
      </p:sp>
      <p:graphicFrame>
        <p:nvGraphicFramePr>
          <p:cNvPr id="10" name="Espaço Reservado para Conteúdo 9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26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Fegemo\Dropbox\Mestrado\Desenvolvimento de Jogos\Imagens\ghost_blue_small_trans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84984"/>
            <a:ext cx="1414660" cy="1414660"/>
          </a:xfrm>
          <a:prstGeom prst="rect">
            <a:avLst/>
          </a:prstGeom>
          <a:noFill/>
        </p:spPr>
      </p:pic>
      <p:pic>
        <p:nvPicPr>
          <p:cNvPr id="18" name="Picture 2" descr="C:\Users\Fegemo\Dropbox\Mestrado\Desenvolvimento de Jogos\Imagens\ghost_blue_small_trans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3933056"/>
            <a:ext cx="1414660" cy="1414660"/>
          </a:xfrm>
          <a:prstGeom prst="rect">
            <a:avLst/>
          </a:prstGeom>
          <a:noFill/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555776" y="274638"/>
            <a:ext cx="6131024" cy="1143000"/>
          </a:xfrm>
        </p:spPr>
        <p:txBody>
          <a:bodyPr/>
          <a:lstStyle/>
          <a:p>
            <a:r>
              <a:rPr lang="pt-BR" dirty="0" smtClean="0"/>
              <a:t>Avaliação de Jogos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467544" y="152293"/>
            <a:ext cx="2038460" cy="1404499"/>
          </a:xfrm>
          <a:prstGeom prst="roundRect">
            <a:avLst/>
          </a:prstGeom>
          <a:blipFill rotWithShape="0">
            <a:blip r:embed="rId3" cstate="print"/>
            <a:stretch>
              <a:fillRect/>
            </a:stretch>
          </a:blipFill>
          <a:ln w="285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1" name="Picture 3" descr="C:\Users\Fegemo\Dropbox\Mestrado\Desenvolvimento de Jogos\Imagens\ghost_red_small_trans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060848"/>
            <a:ext cx="1214607" cy="1214607"/>
          </a:xfrm>
          <a:prstGeom prst="rect">
            <a:avLst/>
          </a:prstGeom>
          <a:noFill/>
        </p:spPr>
      </p:pic>
      <p:pic>
        <p:nvPicPr>
          <p:cNvPr id="12" name="Picture 2" descr="C:\Users\Fegemo\Dropbox\Mestrado\Desenvolvimento de Jogos\Imagens\ghost_pink_small_trans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9841" y="2502425"/>
            <a:ext cx="1214607" cy="1214607"/>
          </a:xfrm>
          <a:prstGeom prst="rect">
            <a:avLst/>
          </a:prstGeom>
          <a:noFill/>
        </p:spPr>
      </p:pic>
      <p:pic>
        <p:nvPicPr>
          <p:cNvPr id="16" name="Picture 2" descr="C:\Users\Fegemo\Dropbox\Mestrado\Desenvolvimento de Jogos\Imagens\ghost_pink_small_trans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0" y="4077072"/>
            <a:ext cx="1214607" cy="1214607"/>
          </a:xfrm>
          <a:prstGeom prst="rect">
            <a:avLst/>
          </a:prstGeom>
          <a:noFill/>
        </p:spPr>
      </p:pic>
      <p:pic>
        <p:nvPicPr>
          <p:cNvPr id="17" name="Picture 2" descr="C:\Users\Fegemo\Dropbox\Mestrado\Desenvolvimento de Jogos\Imagens\ghost_yellow_small_transp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28184" y="4653136"/>
            <a:ext cx="1214607" cy="1214607"/>
          </a:xfrm>
          <a:prstGeom prst="rect">
            <a:avLst/>
          </a:prstGeom>
          <a:noFill/>
        </p:spPr>
      </p:pic>
      <p:pic>
        <p:nvPicPr>
          <p:cNvPr id="15" name="Picture 3" descr="C:\Users\Fegemo\Dropbox\Mestrado\Desenvolvimento de Jogos\Imagens\ghost_red_small_trans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4653136"/>
            <a:ext cx="1214607" cy="1214607"/>
          </a:xfrm>
          <a:prstGeom prst="rect">
            <a:avLst/>
          </a:prstGeom>
          <a:noFill/>
        </p:spPr>
      </p:pic>
      <p:cxnSp>
        <p:nvCxnSpPr>
          <p:cNvPr id="20" name="Conector reto 19"/>
          <p:cNvCxnSpPr/>
          <p:nvPr/>
        </p:nvCxnSpPr>
        <p:spPr>
          <a:xfrm flipV="1">
            <a:off x="1475656" y="3789040"/>
            <a:ext cx="720080" cy="108012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Fegemo\Dropbox\Mestrado\Desenvolvimento de Jogos\Imagens\ghost_yellow_small_transp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5656" y="3861048"/>
            <a:ext cx="1214607" cy="1214607"/>
          </a:xfrm>
          <a:prstGeom prst="rect">
            <a:avLst/>
          </a:prstGeom>
          <a:noFill/>
        </p:spPr>
      </p:pic>
      <p:sp>
        <p:nvSpPr>
          <p:cNvPr id="22" name="CaixaDeTexto 21"/>
          <p:cNvSpPr txBox="1"/>
          <p:nvPr/>
        </p:nvSpPr>
        <p:spPr>
          <a:xfrm>
            <a:off x="1691680" y="234888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hlinkClick r:id="rId7"/>
              </a:rPr>
              <a:t>AudioGames.net</a:t>
            </a:r>
            <a:endParaRPr lang="pt-BR" sz="24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149481" y="3078489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 smtClean="0">
                <a:hlinkClick r:id="rId8"/>
              </a:rPr>
              <a:t>DeafGamers.com</a:t>
            </a:r>
            <a:endParaRPr lang="pt-BR" sz="2400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2483768" y="3717032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hlinkClick r:id="rId9"/>
              </a:rPr>
              <a:t>OneSwitch.org.uk</a:t>
            </a:r>
            <a:endParaRPr lang="pt-BR" sz="24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2987824" y="4797152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 smtClean="0">
                <a:hlinkClick r:id="rId10"/>
              </a:rPr>
              <a:t>AbleGamers.com</a:t>
            </a:r>
            <a:endParaRPr lang="pt-BR" sz="24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6804248" y="350100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2000</a:t>
            </a:r>
            <a:endParaRPr lang="pt-BR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1835696" y="278092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2002</a:t>
            </a:r>
            <a:endParaRPr lang="pt-BR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2627784" y="41490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2000</a:t>
            </a:r>
            <a:endParaRPr lang="pt-BR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5652120" y="522920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2004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28</a:t>
            </a:fld>
            <a:endParaRPr lang="pt-BR"/>
          </a:p>
        </p:txBody>
      </p:sp>
      <p:sp>
        <p:nvSpPr>
          <p:cNvPr id="5" name="Título 7"/>
          <p:cNvSpPr txBox="1">
            <a:spLocks/>
          </p:cNvSpPr>
          <p:nvPr/>
        </p:nvSpPr>
        <p:spPr>
          <a:xfrm>
            <a:off x="2555776" y="274638"/>
            <a:ext cx="61310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Troca de Conhecimento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467544" y="135682"/>
            <a:ext cx="2038460" cy="1404499"/>
          </a:xfrm>
          <a:prstGeom prst="roundRect">
            <a:avLst/>
          </a:prstGeom>
          <a:blipFill rotWithShape="0">
            <a:blip r:embed="rId2" cstate="print"/>
            <a:stretch>
              <a:fillRect/>
            </a:stretch>
          </a:blipFill>
          <a:ln w="285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5362" name="Picture 2" descr="http://gasig.files.wordpress.com/2011/06/igda_gasig_banner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060848"/>
            <a:ext cx="4608512" cy="970730"/>
          </a:xfrm>
          <a:prstGeom prst="rect">
            <a:avLst/>
          </a:prstGeom>
          <a:noFill/>
        </p:spPr>
      </p:pic>
      <p:pic>
        <p:nvPicPr>
          <p:cNvPr id="15363" name="Picture 3" descr="C:\Users\Coutinho\Dropbox\Mestrado\SEJA\game-accessibil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3645024"/>
            <a:ext cx="5616624" cy="720080"/>
          </a:xfrm>
          <a:prstGeom prst="rect">
            <a:avLst/>
          </a:prstGeom>
          <a:noFill/>
        </p:spPr>
      </p:pic>
      <p:pic>
        <p:nvPicPr>
          <p:cNvPr id="15364" name="Picture 4" descr="C:\Users\Coutinho\Dropbox\Mestrado\SEJA\gameba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941168"/>
            <a:ext cx="4032448" cy="833792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5004048" y="213285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hlinkClick r:id="rId6"/>
              </a:rPr>
              <a:t>igda-gasig.org</a:t>
            </a:r>
            <a:endParaRPr lang="pt-BR" dirty="0" smtClean="0"/>
          </a:p>
          <a:p>
            <a:r>
              <a:rPr lang="pt-BR" dirty="0" smtClean="0"/>
              <a:t>(2003)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0" y="3645024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>
                <a:hlinkClick r:id="rId7"/>
              </a:rPr>
              <a:t>Game-Accessibility.com</a:t>
            </a:r>
            <a:endParaRPr lang="pt-BR" dirty="0" smtClean="0"/>
          </a:p>
          <a:p>
            <a:pPr algn="r"/>
            <a:r>
              <a:rPr lang="pt-BR" dirty="0" smtClean="0"/>
              <a:t>(2003)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4572000" y="494116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hlinkClick r:id="rId8"/>
              </a:rPr>
              <a:t>GameBase.</a:t>
            </a:r>
            <a:r>
              <a:rPr lang="pt-BR" dirty="0" err="1" smtClean="0">
                <a:hlinkClick r:id="rId8"/>
              </a:rPr>
              <a:t>info</a:t>
            </a:r>
            <a:endParaRPr lang="pt-BR" dirty="0" smtClean="0"/>
          </a:p>
          <a:p>
            <a:r>
              <a:rPr lang="pt-BR" dirty="0" smtClean="0"/>
              <a:t>(2004)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5" name="Título 7"/>
          <p:cNvSpPr txBox="1">
            <a:spLocks/>
          </p:cNvSpPr>
          <p:nvPr/>
        </p:nvSpPr>
        <p:spPr>
          <a:xfrm>
            <a:off x="2555776" y="274638"/>
            <a:ext cx="61310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Modificação (</a:t>
            </a:r>
            <a:r>
              <a:rPr kumimoji="0" lang="pt-BR" sz="44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Modding</a:t>
            </a: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467544" y="135682"/>
            <a:ext cx="2038460" cy="1404499"/>
          </a:xfrm>
          <a:prstGeom prst="roundRect">
            <a:avLst/>
          </a:prstGeom>
          <a:blipFill rotWithShape="0">
            <a:blip r:embed="rId2" cstate="print"/>
            <a:stretch>
              <a:fillRect/>
            </a:stretch>
          </a:blipFill>
          <a:ln w="285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1202" name="Picture 2" descr="C:\Users\Coutinho\Dropbox\Mestrado\SEJA\logo-games-c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060848"/>
            <a:ext cx="4032448" cy="1253611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608458" y="3429000"/>
            <a:ext cx="2505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hlinkClick r:id="rId4"/>
              </a:rPr>
              <a:t>GamesCC.rbkdesign.com</a:t>
            </a:r>
            <a:endParaRPr lang="pt-BR" dirty="0" smtClean="0"/>
          </a:p>
          <a:p>
            <a:r>
              <a:rPr lang="pt-BR" dirty="0" smtClean="0"/>
              <a:t>(2004)</a:t>
            </a:r>
            <a:endParaRPr lang="pt-BR" dirty="0"/>
          </a:p>
        </p:txBody>
      </p:sp>
      <p:pic>
        <p:nvPicPr>
          <p:cNvPr id="51203" name="Picture 3" descr="C:\Users\Coutinho\Dropbox\Mestrado\SEJA\gamescc_t-shirt_l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1772816"/>
            <a:ext cx="2479675" cy="325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ixaDeTexto 10"/>
          <p:cNvSpPr txBox="1"/>
          <p:nvPr/>
        </p:nvSpPr>
        <p:spPr>
          <a:xfrm>
            <a:off x="6012160" y="5157192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Reid</a:t>
            </a:r>
            <a:r>
              <a:rPr lang="pt-BR" dirty="0" smtClean="0"/>
              <a:t> </a:t>
            </a:r>
            <a:r>
              <a:rPr lang="pt-BR" dirty="0" err="1" smtClean="0"/>
              <a:t>Kimball</a:t>
            </a:r>
            <a:endParaRPr lang="pt-BR" dirty="0" smtClean="0"/>
          </a:p>
          <a:p>
            <a:r>
              <a:rPr lang="pt-BR" dirty="0" smtClean="0"/>
              <a:t>Fundador da Games[CC]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611560" y="4653136"/>
            <a:ext cx="4032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 smtClean="0"/>
              <a:t>Doom3[CC] (2005)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 smtClean="0"/>
              <a:t>Quake4[CC] (2006)</a:t>
            </a:r>
            <a:endParaRPr lang="pt-BR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Contextualização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EC4EB42-8ED2-4B98-A4DF-984A78480C07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5" name="Título 7"/>
          <p:cNvSpPr txBox="1">
            <a:spLocks/>
          </p:cNvSpPr>
          <p:nvPr/>
        </p:nvSpPr>
        <p:spPr>
          <a:xfrm>
            <a:off x="2555776" y="274638"/>
            <a:ext cx="61310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Modificação (</a:t>
            </a:r>
            <a:r>
              <a:rPr kumimoji="0" lang="pt-BR" sz="44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Modding</a:t>
            </a: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467544" y="135682"/>
            <a:ext cx="2038460" cy="1404499"/>
          </a:xfrm>
          <a:prstGeom prst="roundRect">
            <a:avLst/>
          </a:prstGeom>
          <a:blipFill rotWithShape="0">
            <a:blip r:embed="rId2" cstate="print"/>
            <a:stretch>
              <a:fillRect/>
            </a:stretch>
          </a:blipFill>
          <a:ln w="285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CaixaDeTexto 11"/>
          <p:cNvSpPr txBox="1"/>
          <p:nvPr/>
        </p:nvSpPr>
        <p:spPr>
          <a:xfrm>
            <a:off x="827584" y="4509120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pt-BR" sz="2800" dirty="0" err="1" smtClean="0"/>
              <a:t>AudioQuake</a:t>
            </a:r>
            <a:r>
              <a:rPr lang="pt-BR" sz="2800" dirty="0" smtClean="0"/>
              <a:t> (2004)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508104" y="3284984"/>
            <a:ext cx="25724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hlinkClick r:id="rId3"/>
              </a:rPr>
              <a:t>http://www.agrip.org.uk/</a:t>
            </a:r>
            <a:endParaRPr lang="pt-BR" dirty="0" smtClean="0"/>
          </a:p>
          <a:p>
            <a:pPr algn="r"/>
            <a:r>
              <a:rPr lang="pt-BR" dirty="0" smtClean="0"/>
              <a:t>(2003)</a:t>
            </a:r>
            <a:endParaRPr lang="pt-BR" dirty="0"/>
          </a:p>
        </p:txBody>
      </p:sp>
      <p:pic>
        <p:nvPicPr>
          <p:cNvPr id="14" name="Imagem 13" descr="agri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7944" y="2276872"/>
            <a:ext cx="4158802" cy="8816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5" name="Título 7"/>
          <p:cNvSpPr txBox="1">
            <a:spLocks/>
          </p:cNvSpPr>
          <p:nvPr/>
        </p:nvSpPr>
        <p:spPr>
          <a:xfrm>
            <a:off x="2555776" y="274638"/>
            <a:ext cx="61310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Fomento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467544" y="133243"/>
            <a:ext cx="2038460" cy="1404499"/>
          </a:xfrm>
          <a:prstGeom prst="roundRect">
            <a:avLst/>
          </a:prstGeom>
          <a:blipFill rotWithShape="0">
            <a:blip r:embed="rId2" cstate="print"/>
            <a:stretch>
              <a:fillRect/>
            </a:stretch>
          </a:blipFill>
          <a:ln w="285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0178" name="Picture 2" descr="C:\Users\Coutinho\Dropbox\Mestrado\SEJA\logo-special-effect.png"/>
          <p:cNvPicPr>
            <a:picLocks noChangeAspect="1" noChangeArrowheads="1"/>
          </p:cNvPicPr>
          <p:nvPr/>
        </p:nvPicPr>
        <p:blipFill>
          <a:blip r:embed="rId3" cstate="print">
            <a:lum bright="-20000" contrast="20000"/>
          </a:blip>
          <a:srcRect/>
          <a:stretch>
            <a:fillRect/>
          </a:stretch>
        </p:blipFill>
        <p:spPr bwMode="auto">
          <a:xfrm>
            <a:off x="467544" y="2348880"/>
            <a:ext cx="3689553" cy="1152128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755576" y="3356992"/>
            <a:ext cx="201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hlinkClick r:id="rId4"/>
              </a:rPr>
              <a:t>SpecialEffect.org.</a:t>
            </a:r>
            <a:r>
              <a:rPr lang="pt-BR" dirty="0" err="1" smtClean="0">
                <a:hlinkClick r:id="rId4"/>
              </a:rPr>
              <a:t>uk</a:t>
            </a:r>
            <a:endParaRPr lang="pt-BR" dirty="0" smtClean="0"/>
          </a:p>
          <a:p>
            <a:r>
              <a:rPr lang="pt-BR" dirty="0" smtClean="0"/>
              <a:t>(2004)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4283968" y="2420889"/>
            <a:ext cx="4402832" cy="3240360"/>
          </a:xfrm>
        </p:spPr>
        <p:txBody>
          <a:bodyPr>
            <a:normAutofit lnSpcReduction="10000"/>
          </a:bodyPr>
          <a:lstStyle/>
          <a:p>
            <a:r>
              <a:rPr lang="pt-BR" sz="2800" dirty="0" smtClean="0"/>
              <a:t>Adaptação de tecnologia</a:t>
            </a:r>
          </a:p>
          <a:p>
            <a:endParaRPr lang="pt-BR" sz="2800" dirty="0" smtClean="0"/>
          </a:p>
          <a:p>
            <a:r>
              <a:rPr lang="pt-BR" sz="2800" dirty="0" smtClean="0"/>
              <a:t>Suporte a hospitais infantis</a:t>
            </a:r>
          </a:p>
          <a:p>
            <a:endParaRPr lang="pt-BR" sz="2800" dirty="0" smtClean="0"/>
          </a:p>
          <a:p>
            <a:r>
              <a:rPr lang="pt-BR" sz="2800" dirty="0" smtClean="0"/>
              <a:t>Empréstimo de jogos e equipamentos</a:t>
            </a:r>
          </a:p>
          <a:p>
            <a:endParaRPr lang="pt-BR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5" name="Título 7"/>
          <p:cNvSpPr txBox="1">
            <a:spLocks/>
          </p:cNvSpPr>
          <p:nvPr/>
        </p:nvSpPr>
        <p:spPr>
          <a:xfrm>
            <a:off x="2555776" y="274638"/>
            <a:ext cx="61310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Pesquisa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467544" y="127298"/>
            <a:ext cx="2038460" cy="1404499"/>
          </a:xfrm>
          <a:prstGeom prst="roundRect">
            <a:avLst/>
          </a:prstGeom>
          <a:blipFill rotWithShape="0">
            <a:blip r:embed="rId2" cstate="print"/>
            <a:stretch>
              <a:fillRect/>
            </a:stretch>
          </a:blipFill>
          <a:ln w="285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3250" name="Picture 2" descr="C:\Users\Coutinho\Dropbox\Mestrado\SEJA\ua-gam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132856"/>
            <a:ext cx="5342756" cy="1124193"/>
          </a:xfrm>
          <a:prstGeom prst="rect">
            <a:avLst/>
          </a:prstGeom>
          <a:noFill/>
        </p:spPr>
      </p:pic>
      <p:pic>
        <p:nvPicPr>
          <p:cNvPr id="53251" name="Picture 3" descr="C:\Users\Coutinho\Dropbox\Mestrado\SEJA\grammeno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2348880"/>
            <a:ext cx="2154884" cy="2520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aixaDeTexto 7"/>
          <p:cNvSpPr txBox="1"/>
          <p:nvPr/>
        </p:nvSpPr>
        <p:spPr>
          <a:xfrm>
            <a:off x="6228184" y="5013176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Dimmitris</a:t>
            </a:r>
            <a:r>
              <a:rPr lang="pt-BR" dirty="0" smtClean="0"/>
              <a:t> </a:t>
            </a:r>
            <a:r>
              <a:rPr lang="pt-BR" dirty="0" err="1" smtClean="0"/>
              <a:t>Grammenos</a:t>
            </a:r>
            <a:endParaRPr lang="pt-BR" dirty="0" smtClean="0"/>
          </a:p>
          <a:p>
            <a:r>
              <a:rPr lang="pt-BR" dirty="0" err="1" smtClean="0"/>
              <a:t>Assistant</a:t>
            </a:r>
            <a:r>
              <a:rPr lang="pt-BR" dirty="0" smtClean="0"/>
              <a:t> </a:t>
            </a:r>
            <a:r>
              <a:rPr lang="pt-BR" dirty="0" err="1" smtClean="0"/>
              <a:t>Researcher</a:t>
            </a:r>
            <a:endParaRPr lang="pt-BR" dirty="0" smtClean="0"/>
          </a:p>
          <a:p>
            <a:r>
              <a:rPr lang="pt-BR" dirty="0" smtClean="0"/>
              <a:t>ICS – </a:t>
            </a:r>
            <a:r>
              <a:rPr lang="pt-BR" dirty="0" err="1" smtClean="0"/>
              <a:t>Forth</a:t>
            </a:r>
            <a:r>
              <a:rPr lang="pt-BR" dirty="0" smtClean="0"/>
              <a:t> (</a:t>
            </a:r>
            <a:r>
              <a:rPr lang="pt-BR" dirty="0" err="1" smtClean="0"/>
              <a:t>Greece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3645025"/>
            <a:ext cx="5544616" cy="2016224"/>
          </a:xfrm>
        </p:spPr>
        <p:txBody>
          <a:bodyPr>
            <a:normAutofit lnSpcReduction="10000"/>
          </a:bodyPr>
          <a:lstStyle/>
          <a:p>
            <a:r>
              <a:rPr lang="pt-BR" sz="2800" dirty="0" err="1" smtClean="0"/>
              <a:t>UA-Chess</a:t>
            </a:r>
            <a:endParaRPr lang="pt-BR" sz="2800" dirty="0" smtClean="0"/>
          </a:p>
          <a:p>
            <a:r>
              <a:rPr lang="pt-BR" sz="2800" dirty="0" smtClean="0"/>
              <a:t>Access </a:t>
            </a:r>
            <a:r>
              <a:rPr lang="pt-BR" sz="2800" dirty="0" err="1" smtClean="0"/>
              <a:t>Invaders</a:t>
            </a:r>
            <a:endParaRPr lang="pt-BR" sz="2800" dirty="0" smtClean="0"/>
          </a:p>
          <a:p>
            <a:r>
              <a:rPr lang="pt-BR" sz="2800" b="1" dirty="0" smtClean="0"/>
              <a:t>Game Over</a:t>
            </a:r>
          </a:p>
          <a:p>
            <a:r>
              <a:rPr lang="pt-BR" sz="2800" dirty="0" err="1" smtClean="0"/>
              <a:t>Terrestrial</a:t>
            </a:r>
            <a:r>
              <a:rPr lang="pt-BR" sz="2800" dirty="0" smtClean="0"/>
              <a:t> </a:t>
            </a:r>
            <a:r>
              <a:rPr lang="pt-BR" sz="2800" dirty="0" err="1" smtClean="0"/>
              <a:t>Invaders</a:t>
            </a:r>
            <a:endParaRPr lang="pt-BR" sz="2800" dirty="0" smtClean="0"/>
          </a:p>
          <a:p>
            <a:endParaRPr lang="pt-BR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5" name="Título 7"/>
          <p:cNvSpPr txBox="1">
            <a:spLocks/>
          </p:cNvSpPr>
          <p:nvPr/>
        </p:nvSpPr>
        <p:spPr>
          <a:xfrm>
            <a:off x="2555776" y="274638"/>
            <a:ext cx="6131024" cy="1426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Game Over:</a:t>
            </a:r>
            <a:b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pt-B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Learning</a:t>
            </a: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pt-B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by</a:t>
            </a: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pt-B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Dying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467544" y="127298"/>
            <a:ext cx="2038460" cy="1404499"/>
          </a:xfrm>
          <a:prstGeom prst="roundRect">
            <a:avLst/>
          </a:prstGeom>
          <a:blipFill rotWithShape="0">
            <a:blip r:embed="rId2" cstate="print"/>
            <a:stretch>
              <a:fillRect/>
            </a:stretch>
          </a:blipFill>
          <a:ln w="285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4274" name="Picture 2" descr="C:\Users\Coutinho\Dropbox\Mestrado\SEJA\game-over-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844824"/>
            <a:ext cx="5760640" cy="4321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34</a:t>
            </a:fld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467544" y="127298"/>
            <a:ext cx="2038460" cy="1404499"/>
          </a:xfrm>
          <a:prstGeom prst="roundRect">
            <a:avLst/>
          </a:prstGeom>
          <a:blipFill rotWithShape="0">
            <a:blip r:embed="rId2" cstate="print"/>
            <a:stretch>
              <a:fillRect/>
            </a:stretch>
          </a:blipFill>
          <a:ln w="285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ítulo 7"/>
          <p:cNvSpPr txBox="1">
            <a:spLocks/>
          </p:cNvSpPr>
          <p:nvPr/>
        </p:nvSpPr>
        <p:spPr>
          <a:xfrm>
            <a:off x="2555776" y="274638"/>
            <a:ext cx="6131024" cy="1426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Game Over:</a:t>
            </a:r>
            <a:b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pt-B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Learning</a:t>
            </a: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pt-B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by</a:t>
            </a: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pt-B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Dying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5298" name="Picture 2" descr="Die (not so) Ha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6026" y="2060848"/>
            <a:ext cx="3409950" cy="2562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302" name="Picture 6" descr="The Bright Side of Lif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6466" y="2060848"/>
            <a:ext cx="3409950" cy="2562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971600" y="479715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/>
              <a:t>Die</a:t>
            </a:r>
            <a:r>
              <a:rPr lang="pt-BR" dirty="0" smtClean="0"/>
              <a:t> (</a:t>
            </a:r>
            <a:r>
              <a:rPr lang="pt-BR" dirty="0" err="1" smtClean="0"/>
              <a:t>not</a:t>
            </a:r>
            <a:r>
              <a:rPr lang="pt-BR" dirty="0" smtClean="0"/>
              <a:t> </a:t>
            </a:r>
            <a:r>
              <a:rPr lang="pt-BR" dirty="0" err="1" smtClean="0"/>
              <a:t>so</a:t>
            </a:r>
            <a:r>
              <a:rPr lang="pt-BR" dirty="0" smtClean="0"/>
              <a:t>) </a:t>
            </a:r>
            <a:r>
              <a:rPr lang="pt-BR" dirty="0" err="1" smtClean="0"/>
              <a:t>Hard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932040" y="479715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Bright</a:t>
            </a:r>
            <a:r>
              <a:rPr lang="pt-BR" dirty="0" smtClean="0"/>
              <a:t> </a:t>
            </a:r>
            <a:r>
              <a:rPr lang="pt-BR" dirty="0" err="1" smtClean="0"/>
              <a:t>Side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Life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EC4EB42-8ED2-4B98-A4DF-984A78480C07}" type="slidenum">
              <a:rPr lang="pt-BR" smtClean="0"/>
              <a:pPr/>
              <a:t>35</a:t>
            </a:fld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692696"/>
            <a:ext cx="8229600" cy="1152129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pt-BR" dirty="0" smtClean="0"/>
              <a:t>Há </a:t>
            </a:r>
            <a:r>
              <a:rPr lang="pt-BR" sz="4000" dirty="0" smtClean="0">
                <a:solidFill>
                  <a:schemeClr val="accent1"/>
                </a:solidFill>
              </a:rPr>
              <a:t>situações </a:t>
            </a:r>
            <a:r>
              <a:rPr lang="pt-BR" dirty="0" smtClean="0"/>
              <a:t>em que </a:t>
            </a:r>
            <a:r>
              <a:rPr lang="pt-BR" sz="4000" dirty="0" smtClean="0">
                <a:solidFill>
                  <a:schemeClr val="accent1"/>
                </a:solidFill>
              </a:rPr>
              <a:t>todos somos </a:t>
            </a:r>
            <a:r>
              <a:rPr lang="pt-BR" sz="3600" dirty="0" smtClean="0">
                <a:solidFill>
                  <a:schemeClr val="accent1"/>
                </a:solidFill>
              </a:rPr>
              <a:t>deficientes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36</a:t>
            </a:fld>
            <a:endParaRPr lang="pt-BR" dirty="0"/>
          </a:p>
        </p:txBody>
      </p:sp>
      <p:pic>
        <p:nvPicPr>
          <p:cNvPr id="1027" name="Picture 3" descr="C:\Users\Fegemo\Dropbox\Mestrado\SEJA\cute-puppy-pictures-peg-leg-pirate.jpg"/>
          <p:cNvPicPr>
            <a:picLocks noChangeAspect="1" noChangeArrowheads="1"/>
          </p:cNvPicPr>
          <p:nvPr/>
        </p:nvPicPr>
        <p:blipFill>
          <a:blip r:embed="rId3" cstate="print"/>
          <a:srcRect b="2915"/>
          <a:stretch>
            <a:fillRect/>
          </a:stretch>
        </p:blipFill>
        <p:spPr bwMode="auto">
          <a:xfrm>
            <a:off x="2339752" y="1963663"/>
            <a:ext cx="4286251" cy="39856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180727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sz="4000" dirty="0" smtClean="0">
                <a:solidFill>
                  <a:schemeClr val="accent1"/>
                </a:solidFill>
              </a:rPr>
              <a:t>Prover acesso </a:t>
            </a:r>
            <a:r>
              <a:rPr lang="pt-BR" dirty="0" smtClean="0"/>
              <a:t>a um jogo é uma </a:t>
            </a:r>
            <a:r>
              <a:rPr lang="pt-BR" sz="3600" dirty="0" smtClean="0">
                <a:solidFill>
                  <a:schemeClr val="accent1"/>
                </a:solidFill>
              </a:rPr>
              <a:t>oportunidade de </a:t>
            </a:r>
            <a:r>
              <a:rPr lang="pt-BR" sz="4300" dirty="0" smtClean="0">
                <a:solidFill>
                  <a:schemeClr val="accent1"/>
                </a:solidFill>
              </a:rPr>
              <a:t>negócio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39552" y="3212976"/>
            <a:ext cx="44644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"Most of the accommodations we make for disabled gamers […] stem from functionality added to improve the experience of both able and disabled gamers" </a:t>
            </a:r>
            <a:endParaRPr lang="pt-BR" dirty="0"/>
          </a:p>
        </p:txBody>
      </p:sp>
      <p:pic>
        <p:nvPicPr>
          <p:cNvPr id="12291" name="Picture 3" descr="C:\Users\Fegemo\Dropbox\Mestrado\SEJA\mike-ambinder.jpg"/>
          <p:cNvPicPr>
            <a:picLocks noChangeAspect="1" noChangeArrowheads="1"/>
          </p:cNvPicPr>
          <p:nvPr/>
        </p:nvPicPr>
        <p:blipFill>
          <a:blip r:embed="rId2" cstate="print"/>
          <a:srcRect l="23257" b="15778"/>
          <a:stretch>
            <a:fillRect/>
          </a:stretch>
        </p:blipFill>
        <p:spPr bwMode="auto">
          <a:xfrm>
            <a:off x="5076056" y="2276872"/>
            <a:ext cx="3382690" cy="30243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ixaDeTexto 6"/>
          <p:cNvSpPr txBox="1"/>
          <p:nvPr/>
        </p:nvSpPr>
        <p:spPr>
          <a:xfrm>
            <a:off x="4932040" y="5373216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Mike </a:t>
            </a:r>
            <a:r>
              <a:rPr lang="pt-BR" dirty="0" err="1" smtClean="0"/>
              <a:t>Ambinder</a:t>
            </a:r>
            <a:endParaRPr lang="pt-BR" dirty="0" smtClean="0"/>
          </a:p>
          <a:p>
            <a:pPr algn="r"/>
            <a:r>
              <a:rPr lang="pt-BR" dirty="0" smtClean="0"/>
              <a:t>Experimental </a:t>
            </a:r>
            <a:r>
              <a:rPr lang="pt-BR" dirty="0" err="1" smtClean="0"/>
              <a:t>Psychologist</a:t>
            </a:r>
            <a:r>
              <a:rPr lang="pt-BR" dirty="0" smtClean="0"/>
              <a:t> @ </a:t>
            </a:r>
            <a:r>
              <a:rPr lang="pt-BR" dirty="0" err="1" smtClean="0"/>
              <a:t>Valve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987824" y="4581128"/>
            <a:ext cx="16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</a:t>
            </a:r>
            <a:r>
              <a:rPr lang="pt-BR" dirty="0" err="1" smtClean="0"/>
              <a:t>Scimeca</a:t>
            </a:r>
            <a:r>
              <a:rPr lang="pt-BR" dirty="0" smtClean="0"/>
              <a:t> 2010)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7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pt-BR" dirty="0" smtClean="0"/>
              <a:t>A história mostra que </a:t>
            </a:r>
            <a:r>
              <a:rPr lang="pt-BR" sz="3600" dirty="0" smtClean="0">
                <a:solidFill>
                  <a:schemeClr val="accent1"/>
                </a:solidFill>
              </a:rPr>
              <a:t>soluções acessíveis </a:t>
            </a:r>
            <a:r>
              <a:rPr lang="pt-BR" dirty="0" smtClean="0"/>
              <a:t>podem </a:t>
            </a:r>
            <a:r>
              <a:rPr lang="pt-BR" sz="4000" dirty="0" smtClean="0">
                <a:solidFill>
                  <a:schemeClr val="accent1"/>
                </a:solidFill>
              </a:rPr>
              <a:t>beneficiar</a:t>
            </a:r>
            <a:r>
              <a:rPr lang="pt-BR" sz="4000" dirty="0" smtClean="0"/>
              <a:t> </a:t>
            </a:r>
            <a:r>
              <a:rPr lang="pt-BR" sz="3600" dirty="0" smtClean="0"/>
              <a:t>a </a:t>
            </a:r>
            <a:r>
              <a:rPr lang="pt-BR" sz="4000" dirty="0" smtClean="0">
                <a:solidFill>
                  <a:schemeClr val="accent1"/>
                </a:solidFill>
              </a:rPr>
              <a:t>todos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4499992" y="3933056"/>
            <a:ext cx="41764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Among computer </a:t>
            </a:r>
            <a:r>
              <a:rPr lang="en-US" b="1" dirty="0" smtClean="0"/>
              <a:t>users who use built-in accessibility options </a:t>
            </a:r>
            <a:r>
              <a:rPr lang="en-US" dirty="0" smtClean="0"/>
              <a:t>and utilities: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sz="2400" b="1" dirty="0" smtClean="0"/>
              <a:t>32%</a:t>
            </a:r>
            <a:r>
              <a:rPr lang="en-US" b="1" dirty="0" smtClean="0"/>
              <a:t> </a:t>
            </a:r>
            <a:r>
              <a:rPr lang="en-US" dirty="0" smtClean="0"/>
              <a:t>have </a:t>
            </a:r>
            <a:r>
              <a:rPr lang="en-US" b="1" dirty="0" smtClean="0"/>
              <a:t>no disability </a:t>
            </a:r>
            <a:r>
              <a:rPr lang="en-US" dirty="0" smtClean="0"/>
              <a:t>or impairment.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68% have a mild or severe disability or impairment.</a:t>
            </a:r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4860032" y="5589240"/>
            <a:ext cx="341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 smtClean="0"/>
              <a:t>Zahand</a:t>
            </a:r>
            <a:r>
              <a:rPr lang="pt-BR" dirty="0" smtClean="0"/>
              <a:t> (2006) sobre a utilização do Windows</a:t>
            </a:r>
            <a:endParaRPr lang="pt-BR" dirty="0"/>
          </a:p>
        </p:txBody>
      </p:sp>
      <p:pic>
        <p:nvPicPr>
          <p:cNvPr id="1026" name="Picture 2" descr="C:\Users\Fegemo\Dropbox\Mestrado\SEJA\vibrating-phon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933056"/>
            <a:ext cx="1214691" cy="19393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132474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pt-BR" sz="4000" dirty="0" smtClean="0">
                <a:solidFill>
                  <a:schemeClr val="accent1"/>
                </a:solidFill>
              </a:rPr>
              <a:t>Pequenas mudanças</a:t>
            </a:r>
            <a:r>
              <a:rPr lang="pt-BR" dirty="0" smtClean="0"/>
              <a:t> são factíveis e podem ter </a:t>
            </a:r>
            <a:r>
              <a:rPr lang="pt-BR" sz="4000" dirty="0" smtClean="0">
                <a:solidFill>
                  <a:schemeClr val="accent1"/>
                </a:solidFill>
              </a:rPr>
              <a:t>impactos</a:t>
            </a:r>
            <a:r>
              <a:rPr lang="pt-BR" sz="4000" dirty="0" smtClean="0"/>
              <a:t> muito </a:t>
            </a:r>
            <a:r>
              <a:rPr lang="pt-BR" sz="4800" dirty="0" smtClean="0">
                <a:solidFill>
                  <a:schemeClr val="accent1"/>
                </a:solidFill>
              </a:rPr>
              <a:t>positivos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3995936" y="262181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“Every event that fires can be associated with a text entry that prints onto of the screen. </a:t>
            </a:r>
            <a:r>
              <a:rPr lang="en-US" b="1" dirty="0" smtClean="0"/>
              <a:t>It's really not a hard problem to solve</a:t>
            </a:r>
            <a:r>
              <a:rPr lang="en-US" dirty="0" smtClean="0"/>
              <a:t>. But, of course, as a company, you have to </a:t>
            </a:r>
            <a:r>
              <a:rPr lang="en-US" b="1" dirty="0" smtClean="0"/>
              <a:t>give it some kind of priority-</a:t>
            </a:r>
            <a:r>
              <a:rPr lang="en-US" dirty="0" smtClean="0"/>
              <a:t>-which means </a:t>
            </a:r>
            <a:r>
              <a:rPr lang="en-US" b="1" dirty="0" smtClean="0"/>
              <a:t>putting it on someone's schedule, and making sure it happens</a:t>
            </a:r>
            <a:r>
              <a:rPr lang="en-US" dirty="0" smtClean="0"/>
              <a:t>.”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971600" y="478481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Marc </a:t>
            </a:r>
            <a:r>
              <a:rPr lang="pt-BR" dirty="0" err="1" smtClean="0"/>
              <a:t>Laidlaw</a:t>
            </a:r>
            <a:endParaRPr lang="pt-BR" dirty="0" smtClean="0"/>
          </a:p>
          <a:p>
            <a:r>
              <a:rPr lang="pt-BR" dirty="0" err="1" smtClean="0"/>
              <a:t>Writer</a:t>
            </a:r>
            <a:r>
              <a:rPr lang="pt-BR" dirty="0" smtClean="0"/>
              <a:t>/Game Designer</a:t>
            </a:r>
          </a:p>
          <a:p>
            <a:r>
              <a:rPr lang="pt-BR" dirty="0" smtClean="0"/>
              <a:t>@ </a:t>
            </a:r>
            <a:r>
              <a:rPr lang="pt-BR" dirty="0" err="1" smtClean="0"/>
              <a:t>Valve</a:t>
            </a:r>
            <a:endParaRPr lang="pt-BR" dirty="0"/>
          </a:p>
        </p:txBody>
      </p:sp>
      <p:pic>
        <p:nvPicPr>
          <p:cNvPr id="6148" name="Picture 4" descr="Author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636912"/>
            <a:ext cx="1728192" cy="21478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aixaDeTexto 8"/>
          <p:cNvSpPr txBox="1"/>
          <p:nvPr/>
        </p:nvSpPr>
        <p:spPr>
          <a:xfrm>
            <a:off x="5004048" y="4869160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Marc </a:t>
            </a:r>
            <a:r>
              <a:rPr lang="pt-BR" dirty="0" err="1" smtClean="0"/>
              <a:t>Laidlaw</a:t>
            </a:r>
            <a:r>
              <a:rPr lang="pt-BR" dirty="0" smtClean="0"/>
              <a:t> @ </a:t>
            </a:r>
            <a:r>
              <a:rPr lang="pt-BR" dirty="0" err="1" smtClean="0"/>
              <a:t>Valve</a:t>
            </a:r>
            <a:r>
              <a:rPr lang="pt-BR" dirty="0" smtClean="0"/>
              <a:t> sobre </a:t>
            </a:r>
            <a:r>
              <a:rPr lang="pt-BR" b="1" i="1" dirty="0" err="1" smtClean="0"/>
              <a:t>closed</a:t>
            </a:r>
            <a:r>
              <a:rPr lang="pt-BR" b="1" i="1" dirty="0" smtClean="0"/>
              <a:t> </a:t>
            </a:r>
            <a:r>
              <a:rPr lang="pt-BR" b="1" i="1" dirty="0" err="1" smtClean="0"/>
              <a:t>captions</a:t>
            </a:r>
            <a:r>
              <a:rPr lang="pt-BR" b="1" i="1" dirty="0" smtClean="0"/>
              <a:t> </a:t>
            </a:r>
            <a:r>
              <a:rPr lang="pt-BR" b="1" dirty="0" smtClean="0"/>
              <a:t>no </a:t>
            </a:r>
            <a:r>
              <a:rPr lang="pt-BR" b="1" dirty="0" err="1" smtClean="0"/>
              <a:t>Half-Life</a:t>
            </a:r>
            <a:r>
              <a:rPr lang="pt-BR" b="1" dirty="0" smtClean="0"/>
              <a:t> 2 </a:t>
            </a:r>
            <a:r>
              <a:rPr lang="pt-BR" dirty="0" smtClean="0"/>
              <a:t>(</a:t>
            </a:r>
            <a:r>
              <a:rPr lang="pt-BR" dirty="0" err="1" smtClean="0"/>
              <a:t>Kimball</a:t>
            </a:r>
            <a:r>
              <a:rPr lang="pt-BR" dirty="0" smtClean="0"/>
              <a:t> 2006)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79512" y="404664"/>
            <a:ext cx="41044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/>
              <a:t>Acessibilidade em jogos</a:t>
            </a:r>
          </a:p>
          <a:p>
            <a:endParaRPr lang="pt-BR" sz="4800" b="1" dirty="0" smtClean="0"/>
          </a:p>
          <a:p>
            <a:r>
              <a:rPr lang="pt-BR" sz="2800" dirty="0" smtClean="0"/>
              <a:t>É a </a:t>
            </a:r>
            <a:r>
              <a:rPr lang="pt-BR" sz="2800" b="1" dirty="0" smtClean="0"/>
              <a:t>possibilidade de jogar independentemente</a:t>
            </a:r>
            <a:r>
              <a:rPr lang="pt-BR" sz="2800" dirty="0" smtClean="0"/>
              <a:t> de condições físicas que podem ser </a:t>
            </a:r>
            <a:r>
              <a:rPr lang="pt-BR" sz="2800" b="1" dirty="0" smtClean="0"/>
              <a:t>limitações funcionais </a:t>
            </a:r>
            <a:r>
              <a:rPr lang="pt-BR" sz="2800" dirty="0" smtClean="0"/>
              <a:t>ou </a:t>
            </a:r>
            <a:r>
              <a:rPr lang="pt-BR" sz="2800" b="1" dirty="0" smtClean="0"/>
              <a:t>deficiências</a:t>
            </a:r>
            <a:r>
              <a:rPr lang="pt-BR" sz="2800" dirty="0" smtClean="0"/>
              <a:t>.</a:t>
            </a:r>
          </a:p>
          <a:p>
            <a:pPr algn="r"/>
            <a:r>
              <a:rPr lang="pt-BR" sz="1400" dirty="0" smtClean="0"/>
              <a:t>(IGDA 2004)</a:t>
            </a:r>
            <a:r>
              <a:rPr lang="pt-BR" sz="2800" dirty="0" smtClean="0"/>
              <a:t> </a:t>
            </a:r>
            <a:endParaRPr lang="pt-BR" sz="28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283968" y="4221088"/>
            <a:ext cx="486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Fonte: http://www.dicasparamamaes.com.br/wpcontent/uploads/2011/06/04277291700.jpg</a:t>
            </a:r>
            <a:endParaRPr lang="pt-BR" sz="140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8" name="Picture 2" descr="http://www.dicasparamamaes.com.br/wp-content/uploads/2011/06/04277291700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340768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1180727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dirty="0" smtClean="0"/>
              <a:t>Como desenvolvedores de jogos, </a:t>
            </a:r>
            <a:r>
              <a:rPr lang="pt-BR" sz="4000" dirty="0" smtClean="0">
                <a:solidFill>
                  <a:schemeClr val="accent1"/>
                </a:solidFill>
              </a:rPr>
              <a:t>podemos</a:t>
            </a:r>
            <a:r>
              <a:rPr lang="pt-BR" sz="4000" dirty="0" smtClean="0"/>
              <a:t> </a:t>
            </a:r>
            <a:r>
              <a:rPr lang="pt-BR" sz="3500" dirty="0" smtClean="0"/>
              <a:t>criar </a:t>
            </a:r>
            <a:r>
              <a:rPr lang="pt-BR" dirty="0" smtClean="0"/>
              <a:t>o </a:t>
            </a:r>
            <a:r>
              <a:rPr lang="pt-BR" sz="4000" dirty="0" smtClean="0">
                <a:solidFill>
                  <a:schemeClr val="accent1"/>
                </a:solidFill>
              </a:rPr>
              <a:t>mundo novo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40</a:t>
            </a:fld>
            <a:endParaRPr lang="pt-BR"/>
          </a:p>
        </p:txBody>
      </p:sp>
      <p:pic>
        <p:nvPicPr>
          <p:cNvPr id="9219" name="Picture 3" descr="C:\Users\Fegemo\Dropbox\Mestrado\SEJA\b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2276872"/>
            <a:ext cx="4180753" cy="2946822"/>
          </a:xfrm>
          <a:prstGeom prst="rect">
            <a:avLst/>
          </a:prstGeom>
          <a:noFill/>
        </p:spPr>
      </p:pic>
      <p:pic>
        <p:nvPicPr>
          <p:cNvPr id="9220" name="Picture 4" descr="C:\Users\Fegemo\Dropbox\Mestrado\SEJA\onibus-elevad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348880"/>
            <a:ext cx="3897875" cy="2923406"/>
          </a:xfrm>
          <a:prstGeom prst="rect">
            <a:avLst/>
          </a:prstGeom>
          <a:noFill/>
        </p:spPr>
      </p:pic>
      <p:sp>
        <p:nvSpPr>
          <p:cNvPr id="2" name="CaixaDeTexto 1"/>
          <p:cNvSpPr txBox="1"/>
          <p:nvPr/>
        </p:nvSpPr>
        <p:spPr>
          <a:xfrm>
            <a:off x="1586271" y="5335165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Projeto Acessível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490031" y="5361105"/>
            <a:ext cx="1788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Projeto Universal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err="1" smtClean="0"/>
              <a:t>Census</a:t>
            </a:r>
            <a:r>
              <a:rPr lang="pt-BR" sz="2800" dirty="0" smtClean="0"/>
              <a:t> Bureau</a:t>
            </a:r>
            <a:r>
              <a:rPr lang="pt-BR" sz="2800" dirty="0"/>
              <a:t>, U. S. </a:t>
            </a:r>
            <a:r>
              <a:rPr lang="pt-BR" sz="2800" dirty="0" smtClean="0"/>
              <a:t> </a:t>
            </a:r>
            <a:r>
              <a:rPr lang="pt-BR" sz="2800" dirty="0"/>
              <a:t>(2008). </a:t>
            </a:r>
            <a:r>
              <a:rPr lang="pt-BR" sz="2800" dirty="0" err="1"/>
              <a:t>American</a:t>
            </a:r>
            <a:r>
              <a:rPr lang="pt-BR" sz="2800" dirty="0"/>
              <a:t> </a:t>
            </a:r>
            <a:r>
              <a:rPr lang="pt-BR" sz="2800" dirty="0" err="1"/>
              <a:t>Community</a:t>
            </a:r>
            <a:r>
              <a:rPr lang="pt-BR" sz="2800" dirty="0"/>
              <a:t> </a:t>
            </a:r>
            <a:r>
              <a:rPr lang="pt-BR" sz="2800" dirty="0" err="1"/>
              <a:t>Survey</a:t>
            </a:r>
            <a:r>
              <a:rPr lang="pt-BR" sz="2800" dirty="0"/>
              <a:t>. </a:t>
            </a:r>
            <a:r>
              <a:rPr lang="pt-BR" sz="2800" b="1" dirty="0"/>
              <a:t>Estatísticas do ano de 2008</a:t>
            </a:r>
            <a:r>
              <a:rPr lang="pt-BR" sz="2800" dirty="0"/>
              <a:t>. </a:t>
            </a:r>
            <a:r>
              <a:rPr lang="en-US" sz="2800" dirty="0" err="1"/>
              <a:t>Estados</a:t>
            </a:r>
            <a:r>
              <a:rPr lang="en-US" sz="2800" dirty="0"/>
              <a:t> </a:t>
            </a:r>
            <a:r>
              <a:rPr lang="en-US" sz="2800" dirty="0" err="1"/>
              <a:t>Unidos</a:t>
            </a:r>
            <a:r>
              <a:rPr lang="en-US" sz="2800" dirty="0" smtClean="0"/>
              <a:t>.</a:t>
            </a:r>
          </a:p>
          <a:p>
            <a:endParaRPr lang="pt-BR" sz="2800" dirty="0" smtClean="0"/>
          </a:p>
          <a:p>
            <a:endParaRPr lang="pt-BR" sz="2800" dirty="0"/>
          </a:p>
          <a:p>
            <a:r>
              <a:rPr lang="en-US" sz="2800" dirty="0" smtClean="0"/>
              <a:t>IBGE (2000). </a:t>
            </a:r>
            <a:r>
              <a:rPr lang="en-US" sz="2800" b="1" dirty="0" err="1" smtClean="0"/>
              <a:t>Tabela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população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residente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por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tipo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deficiência</a:t>
            </a:r>
            <a:r>
              <a:rPr lang="en-US" sz="2800" b="1" dirty="0" smtClean="0"/>
              <a:t>, frequência à </a:t>
            </a:r>
            <a:r>
              <a:rPr lang="en-US" sz="2800" b="1" dirty="0" err="1" smtClean="0"/>
              <a:t>creche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ou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escola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sexo</a:t>
            </a:r>
            <a:r>
              <a:rPr lang="en-US" sz="2800" b="1" dirty="0" smtClean="0"/>
              <a:t> e </a:t>
            </a:r>
            <a:r>
              <a:rPr lang="en-US" sz="2800" b="1" dirty="0" err="1" smtClean="0"/>
              <a:t>grupos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idade</a:t>
            </a:r>
            <a:r>
              <a:rPr lang="en-US" sz="2800" dirty="0" smtClean="0"/>
              <a:t>.</a:t>
            </a:r>
            <a:endParaRPr lang="pt-BR" sz="28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41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United Nations (1990). DISTAT: </a:t>
            </a:r>
            <a:r>
              <a:rPr lang="en-US" sz="2800" b="1" dirty="0" smtClean="0"/>
              <a:t>Disability statistics compendium</a:t>
            </a:r>
            <a:r>
              <a:rPr lang="en-US" sz="2800" dirty="0" smtClean="0"/>
              <a:t>. </a:t>
            </a:r>
            <a:r>
              <a:rPr lang="en-US" sz="2800" dirty="0" err="1" smtClean="0"/>
              <a:t>Acessado</a:t>
            </a:r>
            <a:r>
              <a:rPr lang="en-US" sz="2800" dirty="0" smtClean="0"/>
              <a:t>: 4 de </a:t>
            </a:r>
            <a:r>
              <a:rPr lang="en-US" sz="2800" dirty="0" err="1" smtClean="0"/>
              <a:t>Setembro</a:t>
            </a:r>
            <a:r>
              <a:rPr lang="en-US" sz="2800" dirty="0" smtClean="0"/>
              <a:t> de 2011. &lt;http://www.unstats.un.org/unsd/demographic/scon/cerns/disability/&gt;</a:t>
            </a:r>
          </a:p>
          <a:p>
            <a:endParaRPr lang="pt-BR" sz="2800" dirty="0"/>
          </a:p>
          <a:p>
            <a:r>
              <a:rPr lang="en-US" sz="2800" dirty="0"/>
              <a:t>Chouteau, G</a:t>
            </a:r>
            <a:r>
              <a:rPr lang="en-US" sz="2800" dirty="0" smtClean="0"/>
              <a:t>. </a:t>
            </a:r>
            <a:r>
              <a:rPr lang="en-US" sz="2800" dirty="0"/>
              <a:t>&amp; Orr, C. (2008). </a:t>
            </a:r>
            <a:r>
              <a:rPr lang="en-US" sz="2800" b="1" dirty="0"/>
              <a:t>Survey: “Disabled Gamers” Comprise 20% of Casual Video Games Audience</a:t>
            </a:r>
            <a:r>
              <a:rPr lang="en-US" sz="2800" dirty="0"/>
              <a:t>. </a:t>
            </a:r>
            <a:r>
              <a:rPr lang="en-US" sz="2800" dirty="0" err="1" smtClean="0"/>
              <a:t>Acessado</a:t>
            </a:r>
            <a:r>
              <a:rPr lang="en-US" sz="2800" dirty="0" smtClean="0"/>
              <a:t>: 24 de </a:t>
            </a:r>
            <a:r>
              <a:rPr lang="en-US" sz="2800" dirty="0" err="1" smtClean="0"/>
              <a:t>Abril</a:t>
            </a:r>
            <a:r>
              <a:rPr lang="en-US" sz="2800" dirty="0" smtClean="0"/>
              <a:t> de 2011.</a:t>
            </a:r>
            <a:br>
              <a:rPr lang="en-US" sz="2800" dirty="0" smtClean="0"/>
            </a:br>
            <a:r>
              <a:rPr lang="en-US" sz="2800" dirty="0" smtClean="0"/>
              <a:t>&lt;http</a:t>
            </a:r>
            <a:r>
              <a:rPr lang="en-US" sz="2800" dirty="0"/>
              <a:t>://</a:t>
            </a:r>
            <a:r>
              <a:rPr lang="en-US" sz="2800" dirty="0" smtClean="0"/>
              <a:t>popcap.mediaroom.com/index.php?s=43&amp;item=30&gt;</a:t>
            </a:r>
            <a:endParaRPr lang="pt-BR" sz="28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42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﻿</a:t>
            </a:r>
            <a:r>
              <a:rPr lang="pt-BR" sz="2800" dirty="0" smtClean="0"/>
              <a:t>Coutinho, F., Silva, M., Prates, R., </a:t>
            </a:r>
            <a:r>
              <a:rPr lang="pt-BR" sz="2800" dirty="0" err="1" smtClean="0"/>
              <a:t>Chaimowicz</a:t>
            </a:r>
            <a:r>
              <a:rPr lang="pt-BR" sz="2800" dirty="0" smtClean="0"/>
              <a:t>, L. (2011). </a:t>
            </a:r>
            <a:r>
              <a:rPr lang="pt-BR" sz="2800" b="1" dirty="0" smtClean="0"/>
              <a:t>A </a:t>
            </a:r>
            <a:r>
              <a:rPr lang="pt-BR" sz="2800" b="1" dirty="0" err="1" smtClean="0"/>
              <a:t>Survey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on</a:t>
            </a:r>
            <a:r>
              <a:rPr lang="pt-BR" sz="2800" b="1" dirty="0" smtClean="0"/>
              <a:t> Game </a:t>
            </a:r>
            <a:r>
              <a:rPr lang="pt-BR" sz="2800" b="1" dirty="0" err="1" smtClean="0"/>
              <a:t>Accessibility</a:t>
            </a:r>
            <a:r>
              <a:rPr lang="pt-BR" sz="2800" dirty="0" smtClean="0"/>
              <a:t>. In: Anais do X Simpósio Brasileiro de Games e Entretenimento Digital.</a:t>
            </a:r>
          </a:p>
          <a:p>
            <a:endParaRPr lang="pt-BR" sz="2800" dirty="0" smtClean="0"/>
          </a:p>
          <a:p>
            <a:r>
              <a:rPr lang="pt-BR" sz="2800" dirty="0" smtClean="0"/>
              <a:t>Yuan, B., </a:t>
            </a:r>
            <a:r>
              <a:rPr lang="pt-BR" sz="2800" dirty="0" err="1" smtClean="0"/>
              <a:t>Folmer</a:t>
            </a:r>
            <a:r>
              <a:rPr lang="pt-BR" sz="2800" dirty="0" smtClean="0"/>
              <a:t>, E., Harris, F. C. (2010). </a:t>
            </a:r>
            <a:r>
              <a:rPr lang="pt-BR" sz="2800" b="1" dirty="0" smtClean="0"/>
              <a:t>Game </a:t>
            </a:r>
            <a:r>
              <a:rPr lang="pt-BR" sz="2800" b="1" dirty="0" err="1" smtClean="0"/>
              <a:t>Accessibility</a:t>
            </a:r>
            <a:r>
              <a:rPr lang="pt-BR" sz="2800" b="1" dirty="0" smtClean="0"/>
              <a:t>: a </a:t>
            </a:r>
            <a:r>
              <a:rPr lang="pt-BR" sz="2800" b="1" dirty="0" err="1" smtClean="0"/>
              <a:t>survey</a:t>
            </a:r>
            <a:r>
              <a:rPr lang="pt-BR" sz="2800" dirty="0" smtClean="0"/>
              <a:t>. Universal Access in </a:t>
            </a:r>
            <a:r>
              <a:rPr lang="pt-BR" sz="2800" dirty="0" err="1" smtClean="0"/>
              <a:t>the</a:t>
            </a:r>
            <a:r>
              <a:rPr lang="pt-BR" sz="2800" dirty="0" smtClean="0"/>
              <a:t> </a:t>
            </a:r>
            <a:r>
              <a:rPr lang="pt-BR" sz="2800" dirty="0" err="1" smtClean="0"/>
              <a:t>Information</a:t>
            </a:r>
            <a:r>
              <a:rPr lang="pt-BR" sz="2800" dirty="0" smtClean="0"/>
              <a:t> </a:t>
            </a:r>
            <a:r>
              <a:rPr lang="pt-BR" sz="2800" dirty="0" err="1" smtClean="0"/>
              <a:t>Society</a:t>
            </a:r>
            <a:r>
              <a:rPr lang="pt-BR" sz="2800" dirty="0" smtClean="0"/>
              <a:t>.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43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﻿</a:t>
            </a:r>
            <a:r>
              <a:rPr lang="pt-BR" sz="2800" dirty="0" err="1" smtClean="0"/>
              <a:t>Kimball</a:t>
            </a:r>
            <a:r>
              <a:rPr lang="pt-BR" sz="2800" dirty="0" smtClean="0"/>
              <a:t>, R. (2005). </a:t>
            </a:r>
            <a:r>
              <a:rPr lang="pt-BR" sz="2800" b="1" dirty="0" smtClean="0"/>
              <a:t>Interview </a:t>
            </a:r>
            <a:r>
              <a:rPr lang="pt-BR" sz="2800" b="1" dirty="0" err="1" smtClean="0"/>
              <a:t>with</a:t>
            </a:r>
            <a:r>
              <a:rPr lang="pt-BR" sz="2800" b="1" dirty="0" smtClean="0"/>
              <a:t> Marc </a:t>
            </a:r>
            <a:r>
              <a:rPr lang="pt-BR" sz="2800" b="1" dirty="0" err="1" smtClean="0"/>
              <a:t>Laidlaw</a:t>
            </a:r>
            <a:r>
              <a:rPr lang="pt-BR" sz="2800" dirty="0" smtClean="0"/>
              <a:t>. Games[CC] </a:t>
            </a:r>
            <a:r>
              <a:rPr lang="pt-BR" sz="2800" dirty="0" err="1" smtClean="0"/>
              <a:t>website</a:t>
            </a:r>
            <a:r>
              <a:rPr lang="pt-BR" sz="2800" dirty="0" smtClean="0"/>
              <a:t>. Acessado: 5 de Outubro de 2011 &lt;</a:t>
            </a:r>
            <a:r>
              <a:rPr lang="pt-BR" sz="2800" dirty="0" smtClean="0">
                <a:hlinkClick r:id="rId2"/>
              </a:rPr>
              <a:t> http://gamescc.rbkdesign.com/arti-views/marc_laidlaw_cc.</a:t>
            </a:r>
            <a:r>
              <a:rPr lang="pt-BR" sz="2800" dirty="0" err="1" smtClean="0">
                <a:hlinkClick r:id="rId2"/>
              </a:rPr>
              <a:t>php</a:t>
            </a:r>
            <a:r>
              <a:rPr lang="pt-BR" sz="2800" dirty="0" smtClean="0"/>
              <a:t>&gt;</a:t>
            </a:r>
          </a:p>
          <a:p>
            <a:endParaRPr lang="pt-BR" sz="2800" dirty="0" smtClean="0"/>
          </a:p>
          <a:p>
            <a:r>
              <a:rPr lang="pt-BR" sz="2800" dirty="0" err="1" smtClean="0"/>
              <a:t>Zahand</a:t>
            </a:r>
            <a:r>
              <a:rPr lang="pt-BR" sz="2800" dirty="0" smtClean="0"/>
              <a:t>, B. (2006). </a:t>
            </a:r>
            <a:r>
              <a:rPr lang="pt-BR" sz="2800" b="1" dirty="0" err="1" smtClean="0"/>
              <a:t>Making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Video</a:t>
            </a:r>
            <a:r>
              <a:rPr lang="pt-BR" sz="2800" b="1" dirty="0" smtClean="0"/>
              <a:t> Games </a:t>
            </a:r>
            <a:r>
              <a:rPr lang="pt-BR" sz="2800" b="1" dirty="0" err="1" smtClean="0"/>
              <a:t>Accessible</a:t>
            </a:r>
            <a:r>
              <a:rPr lang="pt-BR" sz="2800" b="1" dirty="0" smtClean="0"/>
              <a:t>: Business </a:t>
            </a:r>
            <a:r>
              <a:rPr lang="pt-BR" sz="2800" b="1" dirty="0" err="1" smtClean="0"/>
              <a:t>Justifications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and</a:t>
            </a:r>
            <a:r>
              <a:rPr lang="pt-BR" sz="2800" b="1" dirty="0" smtClean="0"/>
              <a:t> Design </a:t>
            </a:r>
            <a:r>
              <a:rPr lang="pt-BR" sz="2800" b="1" dirty="0" err="1" smtClean="0"/>
              <a:t>Considerations</a:t>
            </a:r>
            <a:r>
              <a:rPr lang="pt-BR" sz="2800" dirty="0" smtClean="0"/>
              <a:t>. Artigo em </a:t>
            </a:r>
            <a:r>
              <a:rPr lang="pt-BR" sz="2800" dirty="0" err="1" smtClean="0"/>
              <a:t>Gamasutra</a:t>
            </a:r>
            <a:r>
              <a:rPr lang="pt-BR" sz="2800" dirty="0" smtClean="0"/>
              <a:t>. Acessado: 6 de Outubro de 2011 &lt;</a:t>
            </a:r>
            <a:r>
              <a:rPr lang="pt-BR" sz="2800" dirty="0" smtClean="0">
                <a:hlinkClick r:id="rId3"/>
              </a:rPr>
              <a:t>http://www.gamasutra.com/view/feature/1820/making_video_games_accessible_.</a:t>
            </a:r>
            <a:r>
              <a:rPr lang="pt-BR" sz="2800" dirty="0" err="1" smtClean="0">
                <a:hlinkClick r:id="rId3"/>
              </a:rPr>
              <a:t>php</a:t>
            </a:r>
            <a:r>
              <a:rPr lang="pt-BR" sz="2800" dirty="0" smtClean="0"/>
              <a:t>&gt;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44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﻿</a:t>
            </a:r>
            <a:r>
              <a:rPr lang="pt-BR" sz="2800" dirty="0" err="1" smtClean="0"/>
              <a:t>Scimeca</a:t>
            </a:r>
            <a:r>
              <a:rPr lang="pt-BR" sz="2800" dirty="0" smtClean="0"/>
              <a:t>, D. (2010). </a:t>
            </a:r>
            <a:r>
              <a:rPr lang="pt-BR" sz="2800" b="1" dirty="0" err="1" smtClean="0"/>
              <a:t>Resetting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Accessibility</a:t>
            </a:r>
            <a:r>
              <a:rPr lang="pt-BR" sz="2800" b="1" dirty="0" smtClean="0"/>
              <a:t> in Games</a:t>
            </a:r>
            <a:r>
              <a:rPr lang="pt-BR" sz="2800" dirty="0" smtClean="0"/>
              <a:t>. Artigo em </a:t>
            </a:r>
            <a:r>
              <a:rPr lang="pt-BR" sz="2800" dirty="0" err="1" smtClean="0"/>
              <a:t>Gamasutra</a:t>
            </a:r>
            <a:r>
              <a:rPr lang="pt-BR" sz="2800" dirty="0" smtClean="0"/>
              <a:t>. Acessado: 6 de Outubro de 2011 &lt;</a:t>
            </a:r>
            <a:r>
              <a:rPr lang="pt-BR" sz="2800" dirty="0" smtClean="0">
                <a:hlinkClick r:id="rId2"/>
              </a:rPr>
              <a:t>http://www.gamasutra.com/view/feature/6239/resetting_accessibility_in_games.</a:t>
            </a:r>
            <a:r>
              <a:rPr lang="pt-BR" sz="2800" dirty="0" err="1" smtClean="0">
                <a:hlinkClick r:id="rId2"/>
              </a:rPr>
              <a:t>php</a:t>
            </a:r>
            <a:r>
              <a:rPr lang="pt-BR" sz="2800" dirty="0" smtClean="0"/>
              <a:t>&gt;</a:t>
            </a:r>
          </a:p>
          <a:p>
            <a:endParaRPr lang="pt-BR" sz="2800" dirty="0" smtClean="0"/>
          </a:p>
          <a:p>
            <a:r>
              <a:rPr lang="pt-BR" sz="2800" dirty="0" smtClean="0"/>
              <a:t>IGDA-GASIG (s.d.). </a:t>
            </a:r>
            <a:r>
              <a:rPr lang="pt-BR" sz="2800" b="1" dirty="0" smtClean="0"/>
              <a:t>Game </a:t>
            </a:r>
            <a:r>
              <a:rPr lang="pt-BR" sz="2800" b="1" dirty="0" err="1" smtClean="0"/>
              <a:t>Accessibility</a:t>
            </a:r>
            <a:r>
              <a:rPr lang="pt-BR" sz="2800" b="1" dirty="0" smtClean="0"/>
              <a:t> Top Tem</a:t>
            </a:r>
            <a:r>
              <a:rPr lang="pt-BR" sz="2800" dirty="0" smtClean="0"/>
              <a:t>. Acessado: 6 de Outubro de 2011 &lt;</a:t>
            </a:r>
            <a:r>
              <a:rPr lang="pt-BR" sz="2800" dirty="0" smtClean="0">
                <a:hlinkClick r:id="rId3"/>
              </a:rPr>
              <a:t>http://igda-gasig.org/about-game-accessibility/game-accessibility-top-ten/</a:t>
            </a:r>
            <a:r>
              <a:rPr lang="pt-BR" sz="2800" dirty="0" smtClean="0"/>
              <a:t>&gt;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45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Fegemo\Dropbox\Mestrado\Imagens\ghost_blue_b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628800"/>
            <a:ext cx="3948979" cy="3968130"/>
          </a:xfrm>
          <a:prstGeom prst="rect">
            <a:avLst/>
          </a:prstGeom>
          <a:noFill/>
        </p:spPr>
      </p:pic>
      <p:pic>
        <p:nvPicPr>
          <p:cNvPr id="6" name="Picture 2" descr="http://icons.iconarchive.com/icons/deleket/soft-scraps/128/Email-icon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5085184"/>
            <a:ext cx="476671" cy="476672"/>
          </a:xfrm>
          <a:prstGeom prst="rect">
            <a:avLst/>
          </a:prstGeom>
          <a:noFill/>
        </p:spPr>
      </p:pic>
      <p:pic>
        <p:nvPicPr>
          <p:cNvPr id="7" name="Picture 4" descr="http://icons.iconarchive.com/icons/deleket/soft-scraps/128/Network-PC-icon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0152" y="5633864"/>
            <a:ext cx="432048" cy="432048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6432747" y="5129808"/>
            <a:ext cx="2675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hlinkClick r:id="rId7"/>
              </a:rPr>
              <a:t>coutinho@decom.cefetmg.br</a:t>
            </a:r>
            <a:endParaRPr lang="pt-BR" sz="16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6444208" y="5682734"/>
            <a:ext cx="212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hlinkClick r:id="rId5"/>
              </a:rPr>
              <a:t>dcc.</a:t>
            </a:r>
            <a:r>
              <a:rPr lang="pt-BR" sz="1600" dirty="0" err="1" smtClean="0">
                <a:hlinkClick r:id="rId5"/>
              </a:rPr>
              <a:t>ufmg</a:t>
            </a:r>
            <a:r>
              <a:rPr lang="pt-BR" sz="1600" dirty="0" smtClean="0">
                <a:hlinkClick r:id="rId5"/>
              </a:rPr>
              <a:t>.</a:t>
            </a:r>
            <a:r>
              <a:rPr lang="pt-BR" sz="1600" dirty="0" err="1" smtClean="0">
                <a:hlinkClick r:id="rId5"/>
              </a:rPr>
              <a:t>br</a:t>
            </a:r>
            <a:r>
              <a:rPr lang="pt-BR" sz="1600" dirty="0" smtClean="0">
                <a:hlinkClick r:id="rId5"/>
              </a:rPr>
              <a:t>/</a:t>
            </a:r>
            <a:r>
              <a:rPr lang="pt-BR" sz="1600" dirty="0" err="1" smtClean="0">
                <a:hlinkClick r:id="rId5"/>
              </a:rPr>
              <a:t>~flavioro</a:t>
            </a:r>
            <a:endParaRPr lang="pt-BR" sz="16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331640" y="332656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Obrigado!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2636912"/>
            <a:ext cx="9144000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355976" y="332656"/>
            <a:ext cx="45365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EUA</a:t>
            </a:r>
            <a:r>
              <a:rPr lang="pt-BR" sz="2000" dirty="0" smtClean="0"/>
              <a:t>: </a:t>
            </a:r>
            <a:r>
              <a:rPr lang="pt-BR" sz="4000" b="1" dirty="0" smtClean="0"/>
              <a:t>12%</a:t>
            </a:r>
            <a:r>
              <a:rPr lang="pt-BR" sz="2000" dirty="0" smtClean="0"/>
              <a:t> </a:t>
            </a:r>
            <a:r>
              <a:rPr lang="pt-BR" dirty="0" smtClean="0"/>
              <a:t>(ACS 2010)</a:t>
            </a:r>
          </a:p>
          <a:p>
            <a:r>
              <a:rPr lang="pt-BR" sz="2400" dirty="0" smtClean="0"/>
              <a:t>Brasil</a:t>
            </a:r>
            <a:r>
              <a:rPr lang="pt-BR" dirty="0" smtClean="0"/>
              <a:t>: </a:t>
            </a:r>
            <a:r>
              <a:rPr lang="pt-BR" sz="4000" b="1" dirty="0" smtClean="0"/>
              <a:t>14%</a:t>
            </a:r>
            <a:r>
              <a:rPr lang="pt-BR" dirty="0" smtClean="0"/>
              <a:t> (IBGE 2000)</a:t>
            </a:r>
          </a:p>
          <a:p>
            <a:endParaRPr lang="pt-BR" dirty="0"/>
          </a:p>
          <a:p>
            <a:r>
              <a:rPr lang="pt-BR" dirty="0" smtClean="0"/>
              <a:t>da população </a:t>
            </a:r>
            <a:r>
              <a:rPr lang="pt-BR" b="1" dirty="0" smtClean="0"/>
              <a:t>tem alguma deficiência</a:t>
            </a:r>
            <a:r>
              <a:rPr lang="pt-BR" dirty="0" smtClean="0"/>
              <a:t>.</a:t>
            </a:r>
            <a:endParaRPr lang="pt-BR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2483768" y="4797152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 dirty="0" smtClean="0"/>
              <a:t>Mas eles jogam?</a:t>
            </a:r>
            <a:endParaRPr lang="pt-BR" b="1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23528" y="1124744"/>
            <a:ext cx="3888432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</a:rPr>
              <a:t>24.600.256</a:t>
            </a:r>
            <a:r>
              <a:rPr lang="pt-BR" sz="3200" dirty="0" smtClean="0"/>
              <a:t>  </a:t>
            </a:r>
            <a:r>
              <a:rPr lang="pt-BR" sz="3200" dirty="0" smtClean="0">
                <a:solidFill>
                  <a:schemeClr val="bg1"/>
                </a:solidFill>
              </a:rPr>
              <a:t>pessoas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23528" y="476672"/>
            <a:ext cx="3888432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</a:rPr>
              <a:t>36.354.712</a:t>
            </a:r>
            <a:r>
              <a:rPr lang="pt-BR" sz="3200" dirty="0" smtClean="0"/>
              <a:t>  </a:t>
            </a:r>
            <a:r>
              <a:rPr lang="pt-BR" sz="3200" dirty="0" smtClean="0">
                <a:solidFill>
                  <a:schemeClr val="bg1"/>
                </a:solidFill>
              </a:rPr>
              <a:t>pessoas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95536" y="2708920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Entre </a:t>
            </a:r>
            <a:r>
              <a:rPr lang="pt-BR" sz="3600" dirty="0" smtClean="0">
                <a:solidFill>
                  <a:schemeClr val="bg1"/>
                </a:solidFill>
              </a:rPr>
              <a:t>10 </a:t>
            </a:r>
            <a:r>
              <a:rPr lang="pt-BR" sz="2400" dirty="0" smtClean="0">
                <a:solidFill>
                  <a:schemeClr val="bg1"/>
                </a:solidFill>
              </a:rPr>
              <a:t>e</a:t>
            </a:r>
            <a:r>
              <a:rPr lang="pt-BR" sz="3600" dirty="0" smtClean="0">
                <a:solidFill>
                  <a:schemeClr val="bg1"/>
                </a:solidFill>
              </a:rPr>
              <a:t> 20% </a:t>
            </a:r>
            <a:r>
              <a:rPr lang="pt-BR" sz="2400" dirty="0" smtClean="0">
                <a:solidFill>
                  <a:schemeClr val="bg1"/>
                </a:solidFill>
              </a:rPr>
              <a:t>da população </a:t>
            </a:r>
            <a:r>
              <a:rPr lang="pt-BR" sz="3600" dirty="0" smtClean="0">
                <a:solidFill>
                  <a:schemeClr val="bg1"/>
                </a:solidFill>
              </a:rPr>
              <a:t>de um país tem </a:t>
            </a:r>
            <a:r>
              <a:rPr lang="pt-BR" sz="2400" dirty="0" smtClean="0">
                <a:solidFill>
                  <a:schemeClr val="bg1"/>
                </a:solidFill>
              </a:rPr>
              <a:t>alguma </a:t>
            </a:r>
            <a:r>
              <a:rPr lang="pt-BR" sz="3600" dirty="0" smtClean="0">
                <a:solidFill>
                  <a:schemeClr val="bg1"/>
                </a:solidFill>
              </a:rPr>
              <a:t>deficiência.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51520" y="2132856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E MAIS:</a:t>
            </a:r>
            <a:endParaRPr lang="pt-BR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93234" y="356372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(UN 1990)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8" grpId="0" animBg="1"/>
      <p:bldP spid="9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260648"/>
            <a:ext cx="73803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Segundo pesquisa encomendada pela </a:t>
            </a:r>
            <a:r>
              <a:rPr lang="pt-BR" dirty="0" err="1" smtClean="0"/>
              <a:t>PopCap</a:t>
            </a:r>
            <a:r>
              <a:rPr lang="pt-BR" dirty="0" smtClean="0"/>
              <a:t> Games (</a:t>
            </a:r>
            <a:r>
              <a:rPr lang="pt-BR" dirty="0" err="1" smtClean="0"/>
              <a:t>Choteau</a:t>
            </a:r>
            <a:r>
              <a:rPr lang="pt-BR" dirty="0" smtClean="0"/>
              <a:t> &amp; </a:t>
            </a:r>
            <a:r>
              <a:rPr lang="pt-BR" dirty="0" err="1" smtClean="0"/>
              <a:t>Orr</a:t>
            </a:r>
            <a:r>
              <a:rPr lang="pt-BR" dirty="0" smtClean="0"/>
              <a:t> 2008), aproximadamente</a:t>
            </a:r>
          </a:p>
          <a:p>
            <a:endParaRPr lang="pt-BR" dirty="0" smtClean="0"/>
          </a:p>
          <a:p>
            <a:pPr algn="ctr"/>
            <a:r>
              <a:rPr lang="pt-BR" sz="4000" b="1" dirty="0" smtClean="0"/>
              <a:t>20%</a:t>
            </a:r>
            <a:r>
              <a:rPr lang="pt-BR" sz="4000" dirty="0" smtClean="0"/>
              <a:t> dos jogadores </a:t>
            </a:r>
          </a:p>
          <a:p>
            <a:pPr algn="ctr"/>
            <a:r>
              <a:rPr lang="pt-BR" sz="4000" dirty="0" smtClean="0"/>
              <a:t>de jogos casuais</a:t>
            </a:r>
          </a:p>
          <a:p>
            <a:pPr algn="ctr"/>
            <a:endParaRPr lang="pt-BR" dirty="0" smtClean="0"/>
          </a:p>
          <a:p>
            <a:pPr algn="ctr"/>
            <a:r>
              <a:rPr lang="pt-BR" sz="2400" dirty="0" smtClean="0"/>
              <a:t>são deficientes em algum nível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851920" y="3645024"/>
            <a:ext cx="529208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...e</a:t>
            </a:r>
          </a:p>
          <a:p>
            <a:endParaRPr lang="pt-BR" dirty="0" smtClean="0"/>
          </a:p>
          <a:p>
            <a:r>
              <a:rPr lang="pt-BR" sz="4000" b="1" dirty="0" smtClean="0"/>
              <a:t>94%</a:t>
            </a:r>
            <a:r>
              <a:rPr lang="pt-BR" sz="4000" dirty="0" smtClean="0"/>
              <a:t> deles afirmam </a:t>
            </a:r>
          </a:p>
          <a:p>
            <a:endParaRPr lang="pt-BR" dirty="0" smtClean="0"/>
          </a:p>
          <a:p>
            <a:r>
              <a:rPr lang="pt-BR" sz="2400" dirty="0" smtClean="0"/>
              <a:t>que jogar os propicia </a:t>
            </a:r>
            <a:r>
              <a:rPr lang="pt-BR" sz="2400" b="1" dirty="0" smtClean="0"/>
              <a:t>benefícios físicos e mentais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16386" name="Picture 2" descr="Coin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2420888"/>
            <a:ext cx="1219200" cy="1219201"/>
          </a:xfrm>
          <a:prstGeom prst="rect">
            <a:avLst/>
          </a:prstGeom>
          <a:noFill/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Deficiências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EC4EB42-8ED2-4B98-A4DF-984A78480C07}" type="slidenum">
              <a:rPr lang="pt-BR" smtClean="0"/>
              <a:pPr/>
              <a:t>7</a:t>
            </a:fld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395536" y="404664"/>
            <a:ext cx="82809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Mas, primeiramente, </a:t>
            </a:r>
            <a:r>
              <a:rPr lang="pt-BR" sz="2800" dirty="0" smtClean="0"/>
              <a:t>precisamos </a:t>
            </a:r>
            <a:r>
              <a:rPr lang="pt-BR" sz="2400" dirty="0" smtClean="0"/>
              <a:t>de</a:t>
            </a:r>
            <a:r>
              <a:rPr lang="pt-BR" sz="2000" dirty="0" smtClean="0"/>
              <a:t> um </a:t>
            </a:r>
          </a:p>
          <a:p>
            <a:endParaRPr lang="pt-BR" sz="1100" dirty="0" smtClean="0"/>
          </a:p>
          <a:p>
            <a:pPr algn="ctr"/>
            <a:r>
              <a:rPr lang="pt-BR" sz="3600" dirty="0" smtClean="0"/>
              <a:t>modelo de interação</a:t>
            </a:r>
            <a:endParaRPr lang="pt-BR" sz="3600" dirty="0"/>
          </a:p>
        </p:txBody>
      </p:sp>
      <p:pic>
        <p:nvPicPr>
          <p:cNvPr id="2050" name="Picture 2" descr="C:\Users\Fegemo\Dropbox\Mestrado\SEJA\modelo-interacao-yu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7396" y="2059657"/>
            <a:ext cx="3238500" cy="3457575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6732240" y="53732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(Yuan </a:t>
            </a:r>
            <a:r>
              <a:rPr lang="pt-BR" dirty="0" err="1" smtClean="0"/>
              <a:t>et</a:t>
            </a:r>
            <a:r>
              <a:rPr lang="pt-BR" dirty="0" smtClean="0"/>
              <a:t> al. 2010)</a:t>
            </a:r>
            <a:endParaRPr lang="pt-BR" dirty="0"/>
          </a:p>
        </p:txBody>
      </p:sp>
      <p:sp>
        <p:nvSpPr>
          <p:cNvPr id="6" name="Espaço Reservado para Conteúdo 5"/>
          <p:cNvSpPr txBox="1">
            <a:spLocks/>
          </p:cNvSpPr>
          <p:nvPr/>
        </p:nvSpPr>
        <p:spPr>
          <a:xfrm>
            <a:off x="3851920" y="2276872"/>
            <a:ext cx="4834880" cy="2880320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Receber</a:t>
            </a:r>
            <a:r>
              <a:rPr kumimoji="0" lang="pt-B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pt-BR" sz="2400" dirty="0" smtClean="0"/>
              <a:t>e</a:t>
            </a:r>
            <a:r>
              <a:rPr kumimoji="0" lang="pt-BR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stímulo</a:t>
            </a:r>
            <a:endParaRPr kumimoji="0" lang="pt-BR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000" baseline="0" dirty="0" smtClean="0"/>
              <a:t>Primários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Secundários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Determinar resposta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</a:pPr>
            <a:r>
              <a:rPr lang="pt-BR" sz="2400" dirty="0" smtClean="0"/>
              <a:t>Fornecer entrada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000" dirty="0" smtClean="0"/>
              <a:t>Entrada digital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Entrada</a:t>
            </a:r>
            <a:r>
              <a:rPr kumimoji="0" lang="pt-B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analógica</a:t>
            </a:r>
            <a:endParaRPr kumimoji="0" lang="pt-B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195736" y="285293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699792" y="435581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827584" y="43651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3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óide 7"/>
          <p:cNvSpPr/>
          <p:nvPr/>
        </p:nvSpPr>
        <p:spPr>
          <a:xfrm rot="16200000">
            <a:off x="-837220" y="2816932"/>
            <a:ext cx="6858000" cy="1224136"/>
          </a:xfrm>
          <a:prstGeom prst="trapezoid">
            <a:avLst>
              <a:gd name="adj" fmla="val 1893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179512" y="2204864"/>
            <a:ext cx="2376264" cy="2376264"/>
          </a:xfrm>
          <a:prstGeom prst="ellipse">
            <a:avLst/>
          </a:prstGeom>
          <a:solidFill>
            <a:schemeClr val="bg1"/>
          </a:solidFill>
          <a:ln w="190500" cap="flat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EB42-8ED2-4B98-A4DF-984A78480C07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1027" name="Picture 3" descr="C:\Users\Fegemo\Dropbox\Mestrado\Desenvolvimento de Jogos\Imagens\ghost_red_small_trans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478" y="2529830"/>
            <a:ext cx="1619250" cy="1619250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3203848" y="0"/>
            <a:ext cx="594015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0" y="692696"/>
            <a:ext cx="269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Deficiências </a:t>
            </a:r>
          </a:p>
          <a:p>
            <a:pPr algn="ctr"/>
            <a:r>
              <a:rPr lang="pt-BR" sz="3600" dirty="0" smtClean="0"/>
              <a:t>Visuais</a:t>
            </a:r>
            <a:endParaRPr lang="pt-BR" sz="3600" dirty="0"/>
          </a:p>
        </p:txBody>
      </p:sp>
      <p:sp>
        <p:nvSpPr>
          <p:cNvPr id="12" name="Espaço Reservado para Conteúdo 5"/>
          <p:cNvSpPr txBox="1">
            <a:spLocks/>
          </p:cNvSpPr>
          <p:nvPr/>
        </p:nvSpPr>
        <p:spPr>
          <a:xfrm>
            <a:off x="3419872" y="404664"/>
            <a:ext cx="5266928" cy="597666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800" dirty="0" smtClean="0"/>
              <a:t>Tipos de problemas</a:t>
            </a: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Daltonismo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Baixa visão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dirty="0" smtClean="0"/>
              <a:t>Cegueira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Conjuntivite</a:t>
            </a:r>
            <a:endParaRPr kumimoji="0" lang="pt-B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Como afetam</a:t>
            </a:r>
            <a:r>
              <a:rPr kumimoji="0" lang="pt-BR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experiência de jogo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Não recebem</a:t>
            </a:r>
            <a:r>
              <a:rPr kumimoji="0" lang="pt-B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estímulo primário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baseline="0" dirty="0" smtClean="0"/>
              <a:t>Não enxergam</a:t>
            </a:r>
            <a:r>
              <a:rPr lang="pt-BR" sz="2400" dirty="0" smtClean="0"/>
              <a:t> sem alto contraste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Não distinguem certas cores ou tonalidades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Não enxergam pequenos elementos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dirty="0" smtClean="0"/>
              <a:t>Não conseguem ler textos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Dificuldade</a:t>
            </a:r>
            <a:r>
              <a:rPr kumimoji="0" lang="pt-B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para comunicar</a:t>
            </a: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3113</TotalTime>
  <Words>1010</Words>
  <Application>Microsoft Office PowerPoint</Application>
  <PresentationFormat>Apresentação na tela (4:3)</PresentationFormat>
  <Paragraphs>299</Paragraphs>
  <Slides>46</Slides>
  <Notes>2</Notes>
  <HiddenSlides>0</HiddenSlides>
  <MMClips>6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47" baseType="lpstr">
      <vt:lpstr>Tema do Office</vt:lpstr>
      <vt:lpstr>Acessibilidade em Jogos Digitais</vt:lpstr>
      <vt:lpstr>Sumário</vt:lpstr>
      <vt:lpstr>Contextualização</vt:lpstr>
      <vt:lpstr>Apresentação do PowerPoint</vt:lpstr>
      <vt:lpstr>Apresentação do PowerPoint</vt:lpstr>
      <vt:lpstr>Apresentação do PowerPoint</vt:lpstr>
      <vt:lpstr>Deficiências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Iniciativas</vt:lpstr>
      <vt:lpstr>Diferentes Objetivos</vt:lpstr>
      <vt:lpstr>Avaliação de Jogos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</vt:lpstr>
      <vt:lpstr>Referências</vt:lpstr>
      <vt:lpstr>Referências</vt:lpstr>
      <vt:lpstr>Referências</vt:lpstr>
      <vt:lpstr>Referências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Melhorando a Experiência de Jogo de Deficientes Auditivos</dc:title>
  <dc:creator>Flávio Coutinho</dc:creator>
  <cp:lastModifiedBy>Flavio Coutinho</cp:lastModifiedBy>
  <cp:revision>366</cp:revision>
  <dcterms:created xsi:type="dcterms:W3CDTF">2011-04-24T20:35:31Z</dcterms:created>
  <dcterms:modified xsi:type="dcterms:W3CDTF">2015-10-15T16:20:22Z</dcterms:modified>
</cp:coreProperties>
</file>